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3" r:id="rId2"/>
    <p:sldMasterId id="2147483670" r:id="rId3"/>
    <p:sldMasterId id="2147483724" r:id="rId4"/>
  </p:sldMasterIdLst>
  <p:notesMasterIdLst>
    <p:notesMasterId r:id="rId18"/>
  </p:notesMasterIdLst>
  <p:handoutMasterIdLst>
    <p:handoutMasterId r:id="rId19"/>
  </p:handoutMasterIdLst>
  <p:sldIdLst>
    <p:sldId id="256" r:id="rId5"/>
    <p:sldId id="564" r:id="rId6"/>
    <p:sldId id="1028" r:id="rId7"/>
    <p:sldId id="1026" r:id="rId8"/>
    <p:sldId id="1025" r:id="rId9"/>
    <p:sldId id="1027" r:id="rId10"/>
    <p:sldId id="1029" r:id="rId11"/>
    <p:sldId id="1030" r:id="rId12"/>
    <p:sldId id="1031" r:id="rId13"/>
    <p:sldId id="1037" r:id="rId14"/>
    <p:sldId id="1036" r:id="rId15"/>
    <p:sldId id="1034" r:id="rId16"/>
    <p:sldId id="276" r:id="rId17"/>
  </p:sldIdLst>
  <p:sldSz cx="9144000" cy="5143500" type="screen16x9"/>
  <p:notesSz cx="7102475" cy="10233025"/>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m Melt to Yarn" id="{C85699C4-1505-424E-9387-E614CA17904D}">
          <p14:sldIdLst>
            <p14:sldId id="256"/>
            <p14:sldId id="564"/>
            <p14:sldId id="1028"/>
            <p14:sldId id="1026"/>
            <p14:sldId id="1025"/>
            <p14:sldId id="1027"/>
            <p14:sldId id="1029"/>
            <p14:sldId id="1030"/>
            <p14:sldId id="1031"/>
            <p14:sldId id="1037"/>
            <p14:sldId id="1036"/>
            <p14:sldId id="1034"/>
            <p14:sldId id="276"/>
          </p14:sldIdLst>
        </p14:section>
      </p14:sectionLst>
    </p:ext>
    <p:ext uri="{EFAFB233-063F-42B5-8137-9DF3F51BA10A}">
      <p15:sldGuideLst xmlns:p15="http://schemas.microsoft.com/office/powerpoint/2012/main">
        <p15:guide id="1" orient="horz" pos="259">
          <p15:clr>
            <a:srgbClr val="A4A3A4"/>
          </p15:clr>
        </p15:guide>
        <p15:guide id="2" orient="horz" pos="554">
          <p15:clr>
            <a:srgbClr val="A4A3A4"/>
          </p15:clr>
        </p15:guide>
        <p15:guide id="3" orient="horz" pos="1711">
          <p15:clr>
            <a:srgbClr val="A4A3A4"/>
          </p15:clr>
        </p15:guide>
        <p15:guide id="4" orient="horz" pos="1801">
          <p15:clr>
            <a:srgbClr val="A4A3A4"/>
          </p15:clr>
        </p15:guide>
        <p15:guide id="5" orient="horz" pos="2414">
          <p15:clr>
            <a:srgbClr val="A4A3A4"/>
          </p15:clr>
        </p15:guide>
        <p15:guide id="6" orient="horz" pos="2958">
          <p15:clr>
            <a:srgbClr val="A4A3A4"/>
          </p15:clr>
        </p15:guide>
        <p15:guide id="7" orient="horz" pos="3094">
          <p15:clr>
            <a:srgbClr val="A4A3A4"/>
          </p15:clr>
        </p15:guide>
        <p15:guide id="8" orient="horz" pos="3162">
          <p15:clr>
            <a:srgbClr val="A4A3A4"/>
          </p15:clr>
        </p15:guide>
        <p15:guide id="9" pos="2812">
          <p15:clr>
            <a:srgbClr val="A4A3A4"/>
          </p15:clr>
        </p15:guide>
        <p15:guide id="10" pos="2948">
          <p15:clr>
            <a:srgbClr val="A4A3A4"/>
          </p15:clr>
        </p15:guide>
        <p15:guide id="11" pos="226">
          <p15:clr>
            <a:srgbClr val="A4A3A4"/>
          </p15:clr>
        </p15:guide>
        <p15:guide id="12" pos="4400">
          <p15:clr>
            <a:srgbClr val="A4A3A4"/>
          </p15:clr>
        </p15:guide>
        <p15:guide id="13" pos="4967">
          <p15:clr>
            <a:srgbClr val="A4A3A4"/>
          </p15:clr>
        </p15:guide>
        <p15:guide id="14" pos="5534">
          <p15:clr>
            <a:srgbClr val="A4A3A4"/>
          </p15:clr>
        </p15:guide>
        <p15:guide id="15" pos="3855">
          <p15:clr>
            <a:srgbClr val="A4A3A4"/>
          </p15:clr>
        </p15:guide>
        <p15:guide id="16" pos="1905">
          <p15:clr>
            <a:srgbClr val="A4A3A4"/>
          </p15:clr>
        </p15:guide>
        <p15:guide id="17" pos="2041">
          <p15:clr>
            <a:srgbClr val="A4A3A4"/>
          </p15:clr>
        </p15:guide>
        <p15:guide id="18" pos="3719">
          <p15:clr>
            <a:srgbClr val="A4A3A4"/>
          </p15:clr>
        </p15:guide>
      </p15:sldGuideLst>
    </p:ext>
    <p:ext uri="{2D200454-40CA-4A62-9FC3-DE9A4176ACB9}">
      <p15:notesGuideLst xmlns:p15="http://schemas.microsoft.com/office/powerpoint/2012/main">
        <p15:guide id="1" orient="horz" pos="546" userDrawn="1">
          <p15:clr>
            <a:srgbClr val="A4A3A4"/>
          </p15:clr>
        </p15:guide>
        <p15:guide id="2" orient="horz" pos="321" userDrawn="1">
          <p15:clr>
            <a:srgbClr val="A4A3A4"/>
          </p15:clr>
        </p15:guide>
        <p15:guide id="3" orient="horz" pos="2559" userDrawn="1">
          <p15:clr>
            <a:srgbClr val="A4A3A4"/>
          </p15:clr>
        </p15:guide>
        <p15:guide id="4" orient="horz" pos="2701" userDrawn="1">
          <p15:clr>
            <a:srgbClr val="A4A3A4"/>
          </p15:clr>
        </p15:guide>
        <p15:guide id="5" orient="horz" pos="5877" userDrawn="1">
          <p15:clr>
            <a:srgbClr val="A4A3A4"/>
          </p15:clr>
        </p15:guide>
        <p15:guide id="6" orient="horz" pos="5988" userDrawn="1">
          <p15:clr>
            <a:srgbClr val="A4A3A4"/>
          </p15:clr>
        </p15:guide>
        <p15:guide id="7" orient="horz" pos="6124" userDrawn="1">
          <p15:clr>
            <a:srgbClr val="A4A3A4"/>
          </p15:clr>
        </p15:guide>
        <p15:guide id="8" pos="558" userDrawn="1">
          <p15:clr>
            <a:srgbClr val="A4A3A4"/>
          </p15:clr>
        </p15:guide>
        <p15:guide id="9" pos="4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6385" autoAdjust="0"/>
  </p:normalViewPr>
  <p:slideViewPr>
    <p:cSldViewPr snapToObjects="1" showGuides="1">
      <p:cViewPr varScale="1">
        <p:scale>
          <a:sx n="73" d="100"/>
          <a:sy n="73" d="100"/>
        </p:scale>
        <p:origin x="928" y="40"/>
      </p:cViewPr>
      <p:guideLst>
        <p:guide orient="horz" pos="259"/>
        <p:guide orient="horz" pos="554"/>
        <p:guide orient="horz" pos="1711"/>
        <p:guide orient="horz" pos="1801"/>
        <p:guide orient="horz" pos="2414"/>
        <p:guide orient="horz" pos="2958"/>
        <p:guide orient="horz" pos="3094"/>
        <p:guide orient="horz" pos="3162"/>
        <p:guide pos="2812"/>
        <p:guide pos="2948"/>
        <p:guide pos="226"/>
        <p:guide pos="4400"/>
        <p:guide pos="4967"/>
        <p:guide pos="5534"/>
        <p:guide pos="3855"/>
        <p:guide pos="1905"/>
        <p:guide pos="2041"/>
        <p:guide pos="37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p:scale>
          <a:sx n="75" d="100"/>
          <a:sy n="75" d="100"/>
        </p:scale>
        <p:origin x="-4104" y="-438"/>
      </p:cViewPr>
      <p:guideLst>
        <p:guide orient="horz" pos="546"/>
        <p:guide orient="horz" pos="321"/>
        <p:guide orient="horz" pos="2559"/>
        <p:guide orient="horz" pos="2701"/>
        <p:guide orient="horz" pos="5877"/>
        <p:guide orient="horz" pos="5988"/>
        <p:guide orient="horz" pos="6124"/>
        <p:guide pos="558"/>
        <p:guide pos="4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489531" y="504748"/>
            <a:ext cx="2953648" cy="361894"/>
          </a:xfrm>
          <a:prstGeom prst="rect">
            <a:avLst/>
          </a:prstGeom>
        </p:spPr>
        <p:txBody>
          <a:bodyPr vert="horz" lIns="0" tIns="0" rIns="0" bIns="0" rtlCol="0"/>
          <a:lstStyle>
            <a:lvl1pPr algn="l">
              <a:defRPr sz="1100"/>
            </a:lvl1pPr>
          </a:lstStyle>
          <a:p>
            <a:endParaRPr lang="en-US" dirty="0"/>
          </a:p>
        </p:txBody>
      </p:sp>
      <p:sp>
        <p:nvSpPr>
          <p:cNvPr id="3" name="Date Placeholder 2"/>
          <p:cNvSpPr>
            <a:spLocks noGrp="1"/>
          </p:cNvSpPr>
          <p:nvPr>
            <p:ph type="dt" sz="quarter" idx="1"/>
          </p:nvPr>
        </p:nvSpPr>
        <p:spPr bwMode="gray">
          <a:xfrm>
            <a:off x="3695319" y="504747"/>
            <a:ext cx="2917988" cy="361896"/>
          </a:xfrm>
          <a:prstGeom prst="rect">
            <a:avLst/>
          </a:prstGeom>
        </p:spPr>
        <p:txBody>
          <a:bodyPr vert="horz" lIns="0" tIns="0" rIns="0" bIns="0" rtlCol="0"/>
          <a:lstStyle>
            <a:lvl1pPr algn="r">
              <a:defRPr sz="1100"/>
            </a:lvl1pPr>
          </a:lstStyle>
          <a:p>
            <a:fld id="{05EFC736-0AFB-4545-8442-0349816BC7A7}" type="datetimeFigureOut">
              <a:rPr lang="en-US" smtClean="0"/>
              <a:t>8/16/2024</a:t>
            </a:fld>
            <a:endParaRPr lang="en-US"/>
          </a:p>
        </p:txBody>
      </p:sp>
      <p:sp>
        <p:nvSpPr>
          <p:cNvPr id="4" name="Footer Placeholder 3"/>
          <p:cNvSpPr>
            <a:spLocks noGrp="1"/>
          </p:cNvSpPr>
          <p:nvPr>
            <p:ph type="ftr" sz="quarter" idx="2"/>
          </p:nvPr>
        </p:nvSpPr>
        <p:spPr bwMode="gray">
          <a:xfrm>
            <a:off x="1534211" y="9326518"/>
            <a:ext cx="3565989" cy="393639"/>
          </a:xfrm>
          <a:prstGeom prst="rect">
            <a:avLst/>
          </a:prstGeom>
        </p:spPr>
        <p:txBody>
          <a:bodyPr vert="horz" lIns="0" tIns="0" rIns="0" bIns="0" rtlCol="0" anchor="b"/>
          <a:lstStyle>
            <a:lvl1pPr algn="l">
              <a:defRPr sz="1100"/>
            </a:lvl1pPr>
          </a:lstStyle>
          <a:p>
            <a:endParaRPr lang="en-US" dirty="0"/>
          </a:p>
        </p:txBody>
      </p:sp>
      <p:sp>
        <p:nvSpPr>
          <p:cNvPr id="5" name="Slide Number Placeholder 4"/>
          <p:cNvSpPr>
            <a:spLocks noGrp="1"/>
          </p:cNvSpPr>
          <p:nvPr>
            <p:ph type="sldNum" sz="quarter" idx="3"/>
          </p:nvPr>
        </p:nvSpPr>
        <p:spPr bwMode="gray">
          <a:xfrm>
            <a:off x="489531" y="9326518"/>
            <a:ext cx="1044680" cy="393639"/>
          </a:xfrm>
          <a:prstGeom prst="rect">
            <a:avLst/>
          </a:prstGeom>
        </p:spPr>
        <p:txBody>
          <a:bodyPr vert="horz" lIns="0" tIns="0" rIns="0" bIns="0" rtlCol="0" anchor="b"/>
          <a:lstStyle>
            <a:lvl1pPr algn="r">
              <a:defRPr sz="1100"/>
            </a:lvl1pPr>
          </a:lstStyle>
          <a:p>
            <a:pPr algn="l"/>
            <a:r>
              <a:rPr lang="en-US" dirty="0"/>
              <a:t>Page </a:t>
            </a:r>
            <a:fld id="{43B04D1D-CCF3-40A9-B189-CE366AA4F8F6}" type="slidenum">
              <a:rPr lang="en-US" smtClean="0"/>
              <a:pPr algn="l"/>
              <a:t>‹#›</a:t>
            </a:fld>
            <a:endParaRPr lang="en-US" dirty="0"/>
          </a:p>
        </p:txBody>
      </p:sp>
      <p:sp>
        <p:nvSpPr>
          <p:cNvPr id="6" name="Freeform 2"/>
          <p:cNvSpPr>
            <a:spLocks noEditPoints="1"/>
          </p:cNvSpPr>
          <p:nvPr/>
        </p:nvSpPr>
        <p:spPr bwMode="gray">
          <a:xfrm>
            <a:off x="5568266" y="9502890"/>
            <a:ext cx="1045043" cy="223802"/>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27" tIns="45715" rIns="91427" bIns="45715" numCol="1" anchor="t" anchorCtr="0" compatLnSpc="1">
            <a:prstTxWarp prst="textNoShape">
              <a:avLst/>
            </a:prstTxWarp>
          </a:bodyPr>
          <a:lstStyle/>
          <a:p>
            <a:endParaRPr lang="en-US"/>
          </a:p>
        </p:txBody>
      </p:sp>
      <p:grpSp>
        <p:nvGrpSpPr>
          <p:cNvPr id="7" name="Group 6"/>
          <p:cNvGrpSpPr/>
          <p:nvPr/>
        </p:nvGrpSpPr>
        <p:grpSpPr bwMode="gray">
          <a:xfrm>
            <a:off x="-86791" y="-101346"/>
            <a:ext cx="7314278" cy="10437630"/>
            <a:chOff x="-86754" y="-101364"/>
            <a:chExt cx="7311008" cy="10439250"/>
          </a:xfrm>
        </p:grpSpPr>
        <p:cxnSp>
          <p:nvCxnSpPr>
            <p:cNvPr id="8" name="Straight Connector 7"/>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9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893804" y="507923"/>
            <a:ext cx="4278339" cy="355310"/>
          </a:xfrm>
          <a:prstGeom prst="rect">
            <a:avLst/>
          </a:prstGeom>
        </p:spPr>
        <p:txBody>
          <a:bodyPr vert="horz" lIns="0" tIns="0" rIns="0" bIns="0" rtlCol="0"/>
          <a:lstStyle>
            <a:lvl1pPr algn="l">
              <a:defRPr sz="1100" b="1"/>
            </a:lvl1pPr>
          </a:lstStyle>
          <a:p>
            <a:endParaRPr lang="en-US" dirty="0"/>
          </a:p>
        </p:txBody>
      </p:sp>
      <p:sp>
        <p:nvSpPr>
          <p:cNvPr id="3" name="Date Placeholder 2"/>
          <p:cNvSpPr>
            <a:spLocks noGrp="1"/>
          </p:cNvSpPr>
          <p:nvPr>
            <p:ph type="dt" idx="1"/>
          </p:nvPr>
        </p:nvSpPr>
        <p:spPr bwMode="gray">
          <a:xfrm>
            <a:off x="5172141" y="507923"/>
            <a:ext cx="1441165" cy="355310"/>
          </a:xfrm>
          <a:prstGeom prst="rect">
            <a:avLst/>
          </a:prstGeom>
        </p:spPr>
        <p:txBody>
          <a:bodyPr vert="horz" lIns="0" tIns="0" rIns="0" bIns="0" rtlCol="0"/>
          <a:lstStyle>
            <a:lvl1pPr algn="r">
              <a:defRPr sz="900"/>
            </a:lvl1pPr>
          </a:lstStyle>
          <a:p>
            <a:fld id="{DA30A0F7-4C0D-4162-8B62-872A0D160B8C}" type="datetimeFigureOut">
              <a:rPr lang="en-US" smtClean="0"/>
              <a:pPr/>
              <a:t>8/16/2024</a:t>
            </a:fld>
            <a:endParaRPr lang="en-US"/>
          </a:p>
        </p:txBody>
      </p:sp>
      <p:sp>
        <p:nvSpPr>
          <p:cNvPr id="4" name="Slide Image Placeholder 3"/>
          <p:cNvSpPr>
            <a:spLocks noGrp="1" noRot="1" noChangeAspect="1"/>
          </p:cNvSpPr>
          <p:nvPr>
            <p:ph type="sldImg" idx="2"/>
          </p:nvPr>
        </p:nvSpPr>
        <p:spPr bwMode="gray">
          <a:xfrm>
            <a:off x="931863" y="876300"/>
            <a:ext cx="5624512" cy="3163888"/>
          </a:xfrm>
          <a:prstGeom prst="rect">
            <a:avLst/>
          </a:prstGeom>
          <a:noFill/>
          <a:ln w="12700">
            <a:solidFill>
              <a:prstClr val="black"/>
            </a:solidFill>
          </a:ln>
        </p:spPr>
        <p:txBody>
          <a:bodyPr vert="horz" lIns="99034" tIns="49516" rIns="99034" bIns="49516" rtlCol="0" anchor="ctr"/>
          <a:lstStyle/>
          <a:p>
            <a:endParaRPr lang="en-US"/>
          </a:p>
        </p:txBody>
      </p:sp>
      <p:sp>
        <p:nvSpPr>
          <p:cNvPr id="5" name="Notes Placeholder 4"/>
          <p:cNvSpPr>
            <a:spLocks noGrp="1"/>
          </p:cNvSpPr>
          <p:nvPr>
            <p:ph type="body" sz="quarter" idx="3"/>
          </p:nvPr>
        </p:nvSpPr>
        <p:spPr bwMode="gray">
          <a:xfrm>
            <a:off x="886221" y="4273706"/>
            <a:ext cx="5720920" cy="5054587"/>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1858207" y="9507651"/>
            <a:ext cx="2701595" cy="211948"/>
          </a:xfrm>
          <a:prstGeom prst="rect">
            <a:avLst/>
          </a:prstGeom>
        </p:spPr>
        <p:txBody>
          <a:bodyPr vert="horz" lIns="0" tIns="0" rIns="0" bIns="0" rtlCol="0" anchor="b"/>
          <a:lstStyle>
            <a:lvl1pPr algn="l">
              <a:defRPr sz="900"/>
            </a:lvl1pPr>
          </a:lstStyle>
          <a:p>
            <a:endParaRPr lang="en-US" dirty="0"/>
          </a:p>
        </p:txBody>
      </p:sp>
      <p:sp>
        <p:nvSpPr>
          <p:cNvPr id="7" name="Slide Number Placeholder 6"/>
          <p:cNvSpPr>
            <a:spLocks noGrp="1"/>
          </p:cNvSpPr>
          <p:nvPr>
            <p:ph type="sldNum" sz="quarter" idx="5"/>
          </p:nvPr>
        </p:nvSpPr>
        <p:spPr bwMode="gray">
          <a:xfrm>
            <a:off x="886223" y="9509586"/>
            <a:ext cx="971985" cy="210013"/>
          </a:xfrm>
          <a:prstGeom prst="rect">
            <a:avLst/>
          </a:prstGeom>
        </p:spPr>
        <p:txBody>
          <a:bodyPr vert="horz" lIns="0" tIns="0" rIns="0" bIns="0" rtlCol="0" anchor="b"/>
          <a:lstStyle>
            <a:lvl1pPr algn="l">
              <a:defRPr sz="900"/>
            </a:lvl1pPr>
          </a:lstStyle>
          <a:p>
            <a:r>
              <a:rPr lang="en-US" dirty="0"/>
              <a:t>Page </a:t>
            </a:r>
            <a:fld id="{B936D8B3-C460-44AC-B9A0-2EFBD5732908}" type="slidenum">
              <a:rPr lang="en-US" smtClean="0"/>
              <a:pPr/>
              <a:t>‹#›</a:t>
            </a:fld>
            <a:endParaRPr lang="en-US" dirty="0"/>
          </a:p>
        </p:txBody>
      </p:sp>
      <p:sp>
        <p:nvSpPr>
          <p:cNvPr id="8" name="Freeform 2"/>
          <p:cNvSpPr>
            <a:spLocks noEditPoints="1"/>
          </p:cNvSpPr>
          <p:nvPr/>
        </p:nvSpPr>
        <p:spPr bwMode="gray">
          <a:xfrm>
            <a:off x="5568266" y="9502890"/>
            <a:ext cx="1045043" cy="223802"/>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27" tIns="45715" rIns="91427" bIns="45715" numCol="1" anchor="t" anchorCtr="0" compatLnSpc="1">
            <a:prstTxWarp prst="textNoShape">
              <a:avLst/>
            </a:prstTxWarp>
          </a:bodyPr>
          <a:lstStyle/>
          <a:p>
            <a:endParaRPr lang="en-US"/>
          </a:p>
        </p:txBody>
      </p:sp>
      <p:grpSp>
        <p:nvGrpSpPr>
          <p:cNvPr id="39" name="Group 38"/>
          <p:cNvGrpSpPr/>
          <p:nvPr/>
        </p:nvGrpSpPr>
        <p:grpSpPr bwMode="gray">
          <a:xfrm>
            <a:off x="-86791" y="-101346"/>
            <a:ext cx="7314278" cy="10437630"/>
            <a:chOff x="-86754" y="-101364"/>
            <a:chExt cx="7311008" cy="10439250"/>
          </a:xfrm>
        </p:grpSpPr>
        <p:cxnSp>
          <p:nvCxnSpPr>
            <p:cNvPr id="10" name="Straight Connector 9"/>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6754"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6754"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7152246"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7152246"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24782"/>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300"/>
      </a:spcBef>
      <a:spcAft>
        <a:spcPts val="200"/>
      </a:spcAft>
      <a:defRPr sz="1200" kern="1200">
        <a:solidFill>
          <a:schemeClr val="tx1"/>
        </a:solidFill>
        <a:latin typeface="+mn-lt"/>
        <a:ea typeface="+mn-ea"/>
        <a:cs typeface="+mn-cs"/>
      </a:defRPr>
    </a:lvl1pPr>
    <a:lvl2pPr marL="0" indent="0" algn="l" defTabSz="914400" rtl="0" eaLnBrk="1" latinLnBrk="0" hangingPunct="1">
      <a:spcBef>
        <a:spcPts val="300"/>
      </a:spcBef>
      <a:spcAft>
        <a:spcPts val="200"/>
      </a:spcAft>
      <a:defRPr sz="1200" b="1" kern="1200">
        <a:solidFill>
          <a:schemeClr val="tx1"/>
        </a:solidFill>
        <a:latin typeface="+mn-lt"/>
        <a:ea typeface="+mn-ea"/>
        <a:cs typeface="+mn-cs"/>
      </a:defRPr>
    </a:lvl2pPr>
    <a:lvl3pPr marL="180000" indent="-180000" algn="l" defTabSz="914400" rtl="0" eaLnBrk="1" latinLnBrk="0" hangingPunct="1">
      <a:spcBef>
        <a:spcPts val="300"/>
      </a:spcBef>
      <a:spcAft>
        <a:spcPts val="200"/>
      </a:spcAft>
      <a:buClr>
        <a:schemeClr val="bg2"/>
      </a:buClr>
      <a:buFont typeface="Wingdings" pitchFamily="2" charset="2"/>
      <a:buChar char="§"/>
      <a:defRPr sz="1200" kern="1200">
        <a:solidFill>
          <a:schemeClr val="tx1"/>
        </a:solidFill>
        <a:latin typeface="+mn-lt"/>
        <a:ea typeface="+mn-ea"/>
        <a:cs typeface="+mn-cs"/>
      </a:defRPr>
    </a:lvl3pPr>
    <a:lvl4pPr marL="36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4pPr>
    <a:lvl5pPr marL="54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5pPr>
    <a:lvl6pPr marL="216000" indent="-216000" algn="l" defTabSz="914400" rtl="0" eaLnBrk="1" latinLnBrk="0" hangingPunct="1">
      <a:spcBef>
        <a:spcPts val="300"/>
      </a:spcBef>
      <a:spcAft>
        <a:spcPts val="200"/>
      </a:spcAft>
      <a:buClr>
        <a:schemeClr val="bg2"/>
      </a:buClr>
      <a:buSzPct val="80000"/>
      <a:buFont typeface="+mj-lt"/>
      <a:buAutoNum type="arabicPeriod"/>
      <a:defRPr sz="1200" kern="1200">
        <a:solidFill>
          <a:schemeClr val="tx1"/>
        </a:solidFill>
        <a:latin typeface="+mn-lt"/>
        <a:ea typeface="+mn-ea"/>
        <a:cs typeface="+mn-cs"/>
      </a:defRPr>
    </a:lvl6pPr>
    <a:lvl7pPr marL="0" indent="0" algn="l" defTabSz="914400" rtl="0" eaLnBrk="1" latinLnBrk="0" hangingPunct="1">
      <a:spcBef>
        <a:spcPts val="300"/>
      </a:spcBef>
      <a:spcAft>
        <a:spcPts val="200"/>
      </a:spcAft>
      <a:defRPr sz="1200" b="1" kern="1200">
        <a:solidFill>
          <a:schemeClr val="bg2"/>
        </a:solidFill>
        <a:latin typeface="+mn-lt"/>
        <a:ea typeface="+mn-ea"/>
        <a:cs typeface="+mn-cs"/>
      </a:defRPr>
    </a:lvl7pPr>
    <a:lvl8pPr marL="0" indent="0" algn="l" defTabSz="914400" rtl="0" eaLnBrk="1" latinLnBrk="0" hangingPunct="1">
      <a:spcBef>
        <a:spcPts val="300"/>
      </a:spcBef>
      <a:spcAft>
        <a:spcPts val="200"/>
      </a:spcAft>
      <a:defRPr sz="1050" kern="1200">
        <a:solidFill>
          <a:schemeClr val="tx1"/>
        </a:solidFill>
        <a:latin typeface="+mn-lt"/>
        <a:ea typeface="+mn-ea"/>
        <a:cs typeface="+mn-cs"/>
      </a:defRPr>
    </a:lvl8pPr>
    <a:lvl9pPr marL="0" indent="0" algn="l" defTabSz="914400" rtl="0" eaLnBrk="1" latinLnBrk="0" hangingPunct="1">
      <a:spcBef>
        <a:spcPts val="300"/>
      </a:spcBef>
      <a:spcAft>
        <a:spcPts val="200"/>
      </a:spcAft>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r>
              <a:rPr lang="en-US"/>
              <a:t>Page </a:t>
            </a:r>
            <a:fld id="{B936D8B3-C460-44AC-B9A0-2EFBD5732908}" type="slidenum">
              <a:rPr lang="en-US" smtClean="0"/>
              <a:pPr/>
              <a:t>1</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55557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2</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87554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3</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77497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4</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6785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5</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154408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6</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37300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7</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155910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8</a:t>
            </a:fld>
            <a:endParaRPr lang="en-US" dirty="0"/>
          </a:p>
        </p:txBody>
      </p:sp>
      <p:sp>
        <p:nvSpPr>
          <p:cNvPr id="3" name="Folienbildplatzhalter 2"/>
          <p:cNvSpPr>
            <a:spLocks noGrp="1" noRot="1" noChangeAspect="1"/>
          </p:cNvSpPr>
          <p:nvPr>
            <p:ph type="sldImg"/>
          </p:nvPr>
        </p:nvSpPr>
        <p:spPr>
          <a:xfrm>
            <a:off x="930275" y="876300"/>
            <a:ext cx="5627688" cy="316547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43406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876300"/>
            <a:ext cx="5627688" cy="316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r>
              <a:rPr lang="en-US"/>
              <a:t>Page </a:t>
            </a:r>
            <a:fld id="{B936D8B3-C460-44AC-B9A0-2EFBD5732908}" type="slidenum">
              <a:rPr lang="en-US" smtClean="0"/>
              <a:pPr/>
              <a:t>13</a:t>
            </a:fld>
            <a:endParaRPr lang="en-US" dirty="0"/>
          </a:p>
        </p:txBody>
      </p:sp>
    </p:spTree>
    <p:extLst>
      <p:ext uri="{BB962C8B-B14F-4D97-AF65-F5344CB8AC3E}">
        <p14:creationId xmlns:p14="http://schemas.microsoft.com/office/powerpoint/2010/main" val="27293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8" name="Graphic 8">
            <a:extLst>
              <a:ext uri="{FF2B5EF4-FFF2-40B4-BE49-F238E27FC236}">
                <a16:creationId xmlns:a16="http://schemas.microsoft.com/office/drawing/2014/main" id="{59FE6908-14D6-464F-A715-A59C99EC455D}"/>
              </a:ext>
            </a:extLst>
          </p:cNvPr>
          <p:cNvSpPr>
            <a:spLocks/>
          </p:cNvSpPr>
          <p:nvPr userDrawn="1"/>
        </p:nvSpPr>
        <p:spPr>
          <a:xfrm>
            <a:off x="7885113" y="1462533"/>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9" name="Graphic 3">
            <a:extLst>
              <a:ext uri="{FF2B5EF4-FFF2-40B4-BE49-F238E27FC236}">
                <a16:creationId xmlns:a16="http://schemas.microsoft.com/office/drawing/2014/main" id="{AEF59BBD-253E-43E2-ADD0-ADCA4B2313F3}"/>
              </a:ext>
            </a:extLst>
          </p:cNvPr>
          <p:cNvSpPr>
            <a:spLocks/>
          </p:cNvSpPr>
          <p:nvPr userDrawn="1"/>
        </p:nvSpPr>
        <p:spPr>
          <a:xfrm>
            <a:off x="7885261" y="877971"/>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10" name="Graphic 10">
            <a:extLst>
              <a:ext uri="{FF2B5EF4-FFF2-40B4-BE49-F238E27FC236}">
                <a16:creationId xmlns:a16="http://schemas.microsoft.com/office/drawing/2014/main" id="{BBB102B7-CC7D-4ACB-BECD-A2BE79C44BCB}"/>
              </a:ext>
            </a:extLst>
          </p:cNvPr>
          <p:cNvGrpSpPr>
            <a:grpSpLocks/>
          </p:cNvGrpSpPr>
          <p:nvPr userDrawn="1"/>
        </p:nvGrpSpPr>
        <p:grpSpPr>
          <a:xfrm>
            <a:off x="7885113" y="2042452"/>
            <a:ext cx="900112" cy="354419"/>
            <a:chOff x="3810000" y="2271712"/>
            <a:chExt cx="1524000" cy="600075"/>
          </a:xfrm>
        </p:grpSpPr>
        <p:sp>
          <p:nvSpPr>
            <p:cNvPr id="11" name="Freeform: Shape 10">
              <a:extLst>
                <a:ext uri="{FF2B5EF4-FFF2-40B4-BE49-F238E27FC236}">
                  <a16:creationId xmlns:a16="http://schemas.microsoft.com/office/drawing/2014/main" id="{2EC70BFA-8355-4C8E-9D37-002849D6A641}"/>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C3D2E96-695B-469C-92B4-8BFD7CDCECDA}"/>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6812136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400174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20618924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4839933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3366728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765134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5503528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25599469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6571040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6569465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9" name="Title 8"/>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723773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41754794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
        <p:nvSpPr>
          <p:cNvPr id="4" name="Graphic 8">
            <a:extLst>
              <a:ext uri="{FF2B5EF4-FFF2-40B4-BE49-F238E27FC236}">
                <a16:creationId xmlns:a16="http://schemas.microsoft.com/office/drawing/2014/main" id="{77DED773-D0E2-4AC5-B706-2702351C9044}"/>
              </a:ext>
            </a:extLst>
          </p:cNvPr>
          <p:cNvSpPr>
            <a:spLocks/>
          </p:cNvSpPr>
          <p:nvPr userDrawn="1"/>
        </p:nvSpPr>
        <p:spPr>
          <a:xfrm>
            <a:off x="7885113" y="1462533"/>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5" name="Graphic 3">
            <a:extLst>
              <a:ext uri="{FF2B5EF4-FFF2-40B4-BE49-F238E27FC236}">
                <a16:creationId xmlns:a16="http://schemas.microsoft.com/office/drawing/2014/main" id="{5BDFCFB2-3DAA-4C43-86AB-2DE461FE4997}"/>
              </a:ext>
            </a:extLst>
          </p:cNvPr>
          <p:cNvSpPr>
            <a:spLocks/>
          </p:cNvSpPr>
          <p:nvPr userDrawn="1"/>
        </p:nvSpPr>
        <p:spPr>
          <a:xfrm>
            <a:off x="7885261" y="877971"/>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8" name="Graphic 10">
            <a:extLst>
              <a:ext uri="{FF2B5EF4-FFF2-40B4-BE49-F238E27FC236}">
                <a16:creationId xmlns:a16="http://schemas.microsoft.com/office/drawing/2014/main" id="{D3907917-3DC6-4B5E-A744-821A3795843E}"/>
              </a:ext>
            </a:extLst>
          </p:cNvPr>
          <p:cNvGrpSpPr>
            <a:grpSpLocks/>
          </p:cNvGrpSpPr>
          <p:nvPr userDrawn="1"/>
        </p:nvGrpSpPr>
        <p:grpSpPr>
          <a:xfrm>
            <a:off x="7885113" y="2042452"/>
            <a:ext cx="900112" cy="354419"/>
            <a:chOff x="3810000" y="2271712"/>
            <a:chExt cx="1524000" cy="600075"/>
          </a:xfrm>
        </p:grpSpPr>
        <p:sp>
          <p:nvSpPr>
            <p:cNvPr id="9" name="Freeform: Shape 10">
              <a:extLst>
                <a:ext uri="{FF2B5EF4-FFF2-40B4-BE49-F238E27FC236}">
                  <a16:creationId xmlns:a16="http://schemas.microsoft.com/office/drawing/2014/main" id="{F278774A-54F3-48C4-AC71-E4417437DD0F}"/>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57BBBB13-FAD3-4ED7-A1BC-384BD34F844F}"/>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8308053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5385281"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6" name="Graphic 8">
            <a:extLst>
              <a:ext uri="{FF2B5EF4-FFF2-40B4-BE49-F238E27FC236}">
                <a16:creationId xmlns:a16="http://schemas.microsoft.com/office/drawing/2014/main" id="{BBABF996-D0E3-45AA-A4D3-DE5E7BBA1003}"/>
              </a:ext>
            </a:extLst>
          </p:cNvPr>
          <p:cNvSpPr>
            <a:spLocks/>
          </p:cNvSpPr>
          <p:nvPr userDrawn="1"/>
        </p:nvSpPr>
        <p:spPr>
          <a:xfrm>
            <a:off x="7885113" y="1462533"/>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8" name="Graphic 3">
            <a:extLst>
              <a:ext uri="{FF2B5EF4-FFF2-40B4-BE49-F238E27FC236}">
                <a16:creationId xmlns:a16="http://schemas.microsoft.com/office/drawing/2014/main" id="{CBE35CCD-E924-4190-AEFA-2A53469D1AB4}"/>
              </a:ext>
            </a:extLst>
          </p:cNvPr>
          <p:cNvSpPr>
            <a:spLocks/>
          </p:cNvSpPr>
          <p:nvPr userDrawn="1"/>
        </p:nvSpPr>
        <p:spPr>
          <a:xfrm>
            <a:off x="7885261" y="877971"/>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9" name="Graphic 10">
            <a:extLst>
              <a:ext uri="{FF2B5EF4-FFF2-40B4-BE49-F238E27FC236}">
                <a16:creationId xmlns:a16="http://schemas.microsoft.com/office/drawing/2014/main" id="{B55D2596-7F72-4DA9-A524-F20BECDEDA56}"/>
              </a:ext>
            </a:extLst>
          </p:cNvPr>
          <p:cNvGrpSpPr>
            <a:grpSpLocks/>
          </p:cNvGrpSpPr>
          <p:nvPr userDrawn="1"/>
        </p:nvGrpSpPr>
        <p:grpSpPr>
          <a:xfrm>
            <a:off x="7885113" y="2042452"/>
            <a:ext cx="900112" cy="354419"/>
            <a:chOff x="3810000" y="2271712"/>
            <a:chExt cx="1524000" cy="600075"/>
          </a:xfrm>
        </p:grpSpPr>
        <p:sp>
          <p:nvSpPr>
            <p:cNvPr id="13" name="Freeform: Shape 10">
              <a:extLst>
                <a:ext uri="{FF2B5EF4-FFF2-40B4-BE49-F238E27FC236}">
                  <a16:creationId xmlns:a16="http://schemas.microsoft.com/office/drawing/2014/main" id="{2A30AFA5-7E78-42F6-A674-6F06668F5857}"/>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4" name="Freeform: Shape 11">
              <a:extLst>
                <a:ext uri="{FF2B5EF4-FFF2-40B4-BE49-F238E27FC236}">
                  <a16:creationId xmlns:a16="http://schemas.microsoft.com/office/drawing/2014/main" id="{2447903D-F379-42B5-B7D7-B7F00347297E}"/>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2976473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the slide.</a:t>
            </a:r>
          </a:p>
          <a:p>
            <a:pPr algn="l">
              <a:lnSpc>
                <a:spcPct val="90000"/>
              </a:lnSpc>
            </a:pPr>
            <a:endParaRPr lang="en-US" sz="1200" baseline="0" noProof="1">
              <a:solidFill>
                <a:schemeClr val="tx1"/>
              </a:solidFill>
            </a:endParaRPr>
          </a:p>
          <a:p>
            <a:pPr algn="l">
              <a:lnSpc>
                <a:spcPct val="90000"/>
              </a:lnSpc>
            </a:pPr>
            <a:r>
              <a:rPr lang="de-DE" sz="1200" b="1" baseline="0" noProof="1">
                <a:solidFill>
                  <a:schemeClr val="tx1"/>
                </a:solidFill>
              </a:rPr>
              <a:t>To use these guides:</a:t>
            </a:r>
            <a:endParaRPr lang="en-US" sz="1200" b="1" baseline="0" noProof="1">
              <a:solidFill>
                <a:schemeClr val="tx1"/>
              </a:solidFill>
            </a:endParaRPr>
          </a:p>
          <a:p>
            <a:pPr algn="l">
              <a:lnSpc>
                <a:spcPct val="90000"/>
              </a:lnSpc>
            </a:pPr>
            <a:r>
              <a:rPr lang="en-US" sz="1200" b="0" baseline="0" noProof="1">
                <a:solidFill>
                  <a:schemeClr val="tx1"/>
                </a:solidFill>
              </a:rPr>
              <a:t>Click the right mouse button outside the slide and go at </a:t>
            </a:r>
            <a:r>
              <a:rPr lang="en-US" sz="1200" b="1" i="1" baseline="0" noProof="1">
                <a:solidFill>
                  <a:schemeClr val="tx1"/>
                </a:solidFill>
              </a:rPr>
              <a:t>„Grid and Guides“ </a:t>
            </a:r>
            <a:r>
              <a:rPr lang="en-US" sz="1200" b="0" i="0" baseline="0" noProof="1">
                <a:solidFill>
                  <a:schemeClr val="tx1"/>
                </a:solidFill>
              </a:rPr>
              <a:t>to</a:t>
            </a:r>
            <a:r>
              <a:rPr lang="en-US" sz="1200" b="1" i="1" baseline="0" noProof="1">
                <a:solidFill>
                  <a:schemeClr val="tx1"/>
                </a:solidFill>
              </a:rPr>
              <a:t> </a:t>
            </a:r>
            <a:r>
              <a:rPr lang="en-US" sz="1200" b="0" i="0" baseline="0" noProof="1">
                <a:solidFill>
                  <a:schemeClr val="tx1"/>
                </a:solidFill>
              </a:rPr>
              <a:t>take the same settings as you can see in the screenshot above.</a:t>
            </a:r>
          </a:p>
          <a:p>
            <a:pPr algn="l">
              <a:lnSpc>
                <a:spcPct val="90000"/>
              </a:lnSpc>
            </a:pPr>
            <a:endParaRPr lang="en-US" sz="1200" b="0" i="0" baseline="0" noProof="1">
              <a:solidFill>
                <a:schemeClr val="tx1"/>
              </a:solidFill>
            </a:endParaRPr>
          </a:p>
          <a:p>
            <a:pPr marL="0" marR="0" indent="0" algn="l" defTabSz="914400" rtl="0" eaLnBrk="1" fontAlgn="auto" latinLnBrk="0" hangingPunct="1">
              <a:lnSpc>
                <a:spcPct val="90000"/>
              </a:lnSpc>
              <a:spcBef>
                <a:spcPts val="0"/>
              </a:spcBef>
              <a:spcAft>
                <a:spcPts val="0"/>
              </a:spcAft>
              <a:buClrTx/>
              <a:buSzTx/>
              <a:buFontTx/>
              <a:buNone/>
              <a:tabLst/>
              <a:defRPr/>
            </a:pPr>
            <a:r>
              <a:rPr lang="de-DE" sz="1200" b="0" i="0" baseline="0" noProof="1">
                <a:solidFill>
                  <a:schemeClr val="tx1"/>
                </a:solidFill>
              </a:rPr>
              <a:t>Or click on </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0" i="0" baseline="0" noProof="1">
                <a:solidFill>
                  <a:schemeClr val="tx1"/>
                </a:solidFill>
              </a:rPr>
              <a:t> and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8" y="2859088"/>
            <a:ext cx="2659857"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a:t>
            </a:r>
            <a:br>
              <a:rPr lang="en-US" sz="1200" baseline="0" noProof="1">
                <a:solidFill>
                  <a:schemeClr val="tx1"/>
                </a:solidFill>
              </a:rPr>
            </a:br>
            <a:r>
              <a:rPr lang="en-US" sz="1200" baseline="0" noProof="1">
                <a:solidFill>
                  <a:schemeClr val="tx1"/>
                </a:solidFill>
              </a:rPr>
              <a:t>slide-layouts.These pre-defined layouts give you 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i="1" baseline="0" noProof="1">
                <a:solidFill>
                  <a:schemeClr val="tx1"/>
                </a:solidFill>
              </a:rPr>
              <a:t>New Slide </a:t>
            </a:r>
            <a:br>
              <a:rPr lang="en-US" sz="1200" b="1" baseline="0" noProof="1">
                <a:solidFill>
                  <a:schemeClr val="tx1"/>
                </a:solidFill>
              </a:rPr>
            </a:br>
            <a:r>
              <a:rPr lang="en-US" sz="1200" b="0" baseline="0" noProof="1">
                <a:solidFill>
                  <a:schemeClr val="tx1"/>
                </a:solidFill>
              </a:rPr>
              <a:t>or</a:t>
            </a:r>
            <a:r>
              <a:rPr lang="en-US" sz="1200" b="1" baseline="0" noProof="1">
                <a:solidFill>
                  <a:schemeClr val="tx1"/>
                </a:solidFill>
              </a:rPr>
              <a:t> </a:t>
            </a:r>
            <a:r>
              <a:rPr lang="en-US" sz="1200" b="1" i="1" baseline="0" noProof="1">
                <a:solidFill>
                  <a:schemeClr val="tx1"/>
                </a:solidFill>
              </a:rPr>
              <a:t>Layout</a:t>
            </a:r>
            <a:r>
              <a:rPr lang="en-US" sz="1200" b="1" baseline="0" noProof="1">
                <a:solidFill>
                  <a:schemeClr val="tx1"/>
                </a:solidFill>
              </a:rPr>
              <a:t> </a:t>
            </a:r>
            <a:r>
              <a:rPr lang="en-US" sz="1200" baseline="0" noProof="1">
                <a:solidFill>
                  <a:schemeClr val="tx1"/>
                </a:solidFill>
              </a:rPr>
              <a:t>and choose one out of the layouts. Now you can work in the layout you need for your competence brand. </a:t>
            </a: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with the name of your presentation, slide number and date.</a:t>
            </a:r>
          </a:p>
          <a:p>
            <a:pPr algn="l">
              <a:lnSpc>
                <a:spcPct val="90000"/>
              </a:lnSpc>
            </a:pPr>
            <a:endParaRPr lang="en-US" sz="1200" baseline="0" noProof="1">
              <a:solidFill>
                <a:schemeClr val="tx1"/>
              </a:solidFill>
            </a:endParaRPr>
          </a:p>
          <a:p>
            <a:pPr algn="l">
              <a:lnSpc>
                <a:spcPct val="90000"/>
              </a:lnSpc>
            </a:pPr>
            <a:r>
              <a:rPr lang="de-DE" sz="1200" b="1" baseline="0" noProof="1">
                <a:solidFill>
                  <a:schemeClr val="tx1"/>
                </a:solidFill>
              </a:rPr>
              <a:t>To use the footer:</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Header and Footer</a:t>
            </a:r>
            <a:r>
              <a:rPr lang="en-US" sz="1200" baseline="0" noProof="1">
                <a:solidFill>
                  <a:schemeClr val="tx1"/>
                </a:solidFill>
              </a:rPr>
              <a:t> and decide with ticks what you need. </a:t>
            </a:r>
            <a:r>
              <a:rPr lang="en-US" sz="1200" b="1" i="1" baseline="0" noProof="1">
                <a:solidFill>
                  <a:schemeClr val="tx1"/>
                </a:solidFill>
              </a:rPr>
              <a:t>Apply </a:t>
            </a:r>
            <a:r>
              <a:rPr lang="en-US" sz="1200" baseline="0" noProof="1">
                <a:solidFill>
                  <a:schemeClr val="tx1"/>
                </a:solidFill>
              </a:rPr>
              <a:t>to only the slide you work on or </a:t>
            </a:r>
            <a:r>
              <a:rPr lang="en-US" sz="1200" b="1" i="1" baseline="0" noProof="1">
                <a:solidFill>
                  <a:schemeClr val="tx1"/>
                </a:solidFill>
              </a:rPr>
              <a:t>Apply to all</a:t>
            </a:r>
            <a:r>
              <a:rPr lang="en-US" sz="1200" baseline="0" noProof="1">
                <a:solidFill>
                  <a:schemeClr val="tx1"/>
                </a:solidFill>
              </a:rPr>
              <a:t>.</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7356593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xplanations II/III">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6C2187F0-87C8-4B4E-A4FC-D9CA38B506AB}"/>
              </a:ext>
            </a:extLst>
          </p:cNvPr>
          <p:cNvPicPr>
            <a:picLocks noChangeAspect="1"/>
          </p:cNvPicPr>
          <p:nvPr userDrawn="1"/>
        </p:nvPicPr>
        <p:blipFill rotWithShape="1">
          <a:blip r:embed="rId2"/>
          <a:srcRect b="3317"/>
          <a:stretch/>
        </p:blipFill>
        <p:spPr>
          <a:xfrm>
            <a:off x="358777" y="1319440"/>
            <a:ext cx="3421136" cy="2337144"/>
          </a:xfrm>
          <a:prstGeom prst="rect">
            <a:avLst/>
          </a:prstGeom>
        </p:spPr>
      </p:pic>
      <p:pic>
        <p:nvPicPr>
          <p:cNvPr id="3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78000" y="1311522"/>
            <a:ext cx="2886075" cy="1623241"/>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357982" y="3867150"/>
            <a:ext cx="4105275" cy="828676"/>
          </a:xfrm>
          <a:prstGeom prst="rect">
            <a:avLst/>
          </a:prstGeom>
          <a:noFill/>
        </p:spPr>
        <p:txBody>
          <a:bodyPr wrap="square" lIns="0" tIns="0" rIns="0" bIns="0" rtlCol="0">
            <a:noAutofit/>
          </a:bodyPr>
          <a:lstStyle/>
          <a:p>
            <a:r>
              <a:rPr lang="en-US" sz="1200" noProof="0" dirty="0"/>
              <a:t>If you want to show only one segment, meaning either “</a:t>
            </a:r>
            <a:r>
              <a:rPr lang="en-US" sz="1200" noProof="0" dirty="0" err="1"/>
              <a:t>oerlikon</a:t>
            </a:r>
            <a:r>
              <a:rPr lang="en-US" sz="1200" noProof="0" dirty="0"/>
              <a:t> </a:t>
            </a:r>
            <a:r>
              <a:rPr lang="en-US" sz="1200" noProof="0" dirty="0" err="1"/>
              <a:t>barmag</a:t>
            </a:r>
            <a:r>
              <a:rPr lang="en-US" sz="1200" noProof="0" dirty="0"/>
              <a:t>”, “</a:t>
            </a:r>
            <a:r>
              <a:rPr lang="en-US" sz="1200" noProof="0" dirty="0" err="1"/>
              <a:t>oerlikon</a:t>
            </a:r>
            <a:r>
              <a:rPr lang="en-US" sz="1200" noProof="0" dirty="0"/>
              <a:t> </a:t>
            </a:r>
            <a:r>
              <a:rPr lang="en-US" sz="1200" noProof="0" dirty="0" err="1"/>
              <a:t>neumag</a:t>
            </a:r>
            <a:r>
              <a:rPr lang="en-US" sz="1200" noProof="0" dirty="0"/>
              <a:t>” or “</a:t>
            </a:r>
            <a:r>
              <a:rPr lang="en-US" sz="1200" noProof="0" dirty="0" err="1"/>
              <a:t>oerlikon</a:t>
            </a:r>
            <a:r>
              <a:rPr lang="en-US" sz="1200" noProof="0" dirty="0"/>
              <a:t> nonwoven”, you can simply do that. We have designed different slide masters for you</a:t>
            </a:r>
            <a:r>
              <a:rPr lang="en-US" sz="1200" baseline="0" noProof="0" dirty="0"/>
              <a:t> as indicated above.</a:t>
            </a:r>
            <a:endParaRPr lang="en-US" sz="1200" noProof="0" dirty="0"/>
          </a:p>
        </p:txBody>
      </p:sp>
      <p:sp>
        <p:nvSpPr>
          <p:cNvPr id="6" name="Rectangle 5"/>
          <p:cNvSpPr/>
          <p:nvPr userDrawn="1"/>
        </p:nvSpPr>
        <p:spPr>
          <a:xfrm>
            <a:off x="359532" y="1311522"/>
            <a:ext cx="3420381" cy="583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2" name="Rectangle 11"/>
          <p:cNvSpPr/>
          <p:nvPr userDrawn="1"/>
        </p:nvSpPr>
        <p:spPr>
          <a:xfrm>
            <a:off x="360141" y="1894930"/>
            <a:ext cx="3420381" cy="600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3" name="Rectangle 12"/>
          <p:cNvSpPr/>
          <p:nvPr userDrawn="1"/>
        </p:nvSpPr>
        <p:spPr>
          <a:xfrm>
            <a:off x="360141" y="2495256"/>
            <a:ext cx="3420381" cy="58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7" name="Oval 9"/>
          <p:cNvSpPr>
            <a:spLocks noChangeArrowheads="1"/>
          </p:cNvSpPr>
          <p:nvPr userDrawn="1"/>
        </p:nvSpPr>
        <p:spPr bwMode="gray">
          <a:xfrm>
            <a:off x="467544" y="1513226"/>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1</a:t>
            </a:r>
          </a:p>
        </p:txBody>
      </p:sp>
      <p:sp>
        <p:nvSpPr>
          <p:cNvPr id="18" name="Oval 9"/>
          <p:cNvSpPr>
            <a:spLocks noChangeArrowheads="1"/>
          </p:cNvSpPr>
          <p:nvPr userDrawn="1"/>
        </p:nvSpPr>
        <p:spPr bwMode="gray">
          <a:xfrm>
            <a:off x="467543" y="2105094"/>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2</a:t>
            </a:r>
          </a:p>
        </p:txBody>
      </p:sp>
      <p:sp>
        <p:nvSpPr>
          <p:cNvPr id="19" name="Oval 9"/>
          <p:cNvSpPr>
            <a:spLocks noChangeArrowheads="1"/>
          </p:cNvSpPr>
          <p:nvPr userDrawn="1"/>
        </p:nvSpPr>
        <p:spPr bwMode="gray">
          <a:xfrm>
            <a:off x="467542" y="2695408"/>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3</a:t>
            </a:r>
          </a:p>
        </p:txBody>
      </p:sp>
      <p:cxnSp>
        <p:nvCxnSpPr>
          <p:cNvPr id="20" name="Straight Arrow Connector 19"/>
          <p:cNvCxnSpPr>
            <a:cxnSpLocks/>
            <a:stCxn id="6" idx="3"/>
          </p:cNvCxnSpPr>
          <p:nvPr userDrawn="1"/>
        </p:nvCxnSpPr>
        <p:spPr>
          <a:xfrm flipV="1">
            <a:off x="3779913" y="1513226"/>
            <a:ext cx="1397478" cy="90000"/>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357982" y="879475"/>
            <a:ext cx="4105275" cy="432047"/>
          </a:xfrm>
          <a:prstGeom prst="rect">
            <a:avLst/>
          </a:prstGeom>
          <a:noFill/>
        </p:spPr>
        <p:txBody>
          <a:bodyPr wrap="square" lIns="0" tIns="0" rIns="0" bIns="0" rtlCol="0">
            <a:noAutofit/>
          </a:bodyPr>
          <a:lstStyle/>
          <a:p>
            <a:r>
              <a:rPr lang="de-DE" sz="1200" b="1" noProof="0" dirty="0" err="1"/>
              <a:t>Use</a:t>
            </a:r>
            <a:r>
              <a:rPr lang="de-DE" sz="1200" b="1" baseline="0" noProof="0" dirty="0"/>
              <a:t> </a:t>
            </a:r>
            <a:r>
              <a:rPr lang="de-DE" sz="1200" b="1" baseline="0" noProof="0" dirty="0" err="1"/>
              <a:t>this</a:t>
            </a:r>
            <a:r>
              <a:rPr lang="de-DE" sz="1200" b="1" baseline="0" noProof="0" dirty="0"/>
              <a:t> </a:t>
            </a:r>
            <a:r>
              <a:rPr lang="de-DE" sz="1200" b="1" baseline="0" noProof="0" dirty="0" err="1"/>
              <a:t>variation</a:t>
            </a:r>
            <a:r>
              <a:rPr lang="de-DE" sz="1200" b="1" baseline="0" noProof="0" dirty="0"/>
              <a:t>, </a:t>
            </a:r>
            <a:r>
              <a:rPr lang="de-DE" sz="1200" b="1" baseline="0" noProof="0" dirty="0" err="1"/>
              <a:t>if</a:t>
            </a:r>
            <a:r>
              <a:rPr lang="de-DE" sz="1200" b="1" baseline="0" noProof="0" dirty="0"/>
              <a:t> </a:t>
            </a:r>
            <a:r>
              <a:rPr lang="de-DE" sz="1200" b="1" baseline="0" noProof="0" dirty="0" err="1"/>
              <a:t>your</a:t>
            </a:r>
            <a:r>
              <a:rPr lang="de-DE" sz="1200" b="1" baseline="0" noProof="0" dirty="0"/>
              <a:t> </a:t>
            </a:r>
            <a:r>
              <a:rPr lang="de-DE" sz="1200" b="1" baseline="0" noProof="0" dirty="0" err="1"/>
              <a:t>whole</a:t>
            </a:r>
            <a:r>
              <a:rPr lang="de-DE" sz="1200" b="1" baseline="0" noProof="0" dirty="0"/>
              <a:t> </a:t>
            </a:r>
            <a:r>
              <a:rPr lang="de-DE" sz="1200" b="1" baseline="0" noProof="0" dirty="0" err="1"/>
              <a:t>presentation</a:t>
            </a:r>
            <a:r>
              <a:rPr lang="de-DE" sz="1200" b="1" baseline="0" noProof="0" dirty="0"/>
              <a:t> </a:t>
            </a:r>
            <a:r>
              <a:rPr lang="de-DE" sz="1200" b="1" baseline="0" noProof="0" dirty="0" err="1"/>
              <a:t>is</a:t>
            </a:r>
            <a:r>
              <a:rPr lang="de-DE" sz="1200" b="1" baseline="0" noProof="0" dirty="0"/>
              <a:t> </a:t>
            </a:r>
            <a:r>
              <a:rPr lang="de-DE" sz="1200" b="1" baseline="0" noProof="0" dirty="0" err="1"/>
              <a:t>about</a:t>
            </a:r>
            <a:r>
              <a:rPr lang="de-DE" sz="1200" b="1" baseline="0" noProof="0" dirty="0"/>
              <a:t> </a:t>
            </a:r>
            <a:r>
              <a:rPr lang="de-DE" sz="1200" b="1" baseline="0" noProof="0" dirty="0" err="1"/>
              <a:t>one</a:t>
            </a:r>
            <a:r>
              <a:rPr lang="de-DE" sz="1200" b="1" baseline="0" noProof="0" dirty="0"/>
              <a:t> </a:t>
            </a:r>
            <a:r>
              <a:rPr lang="de-DE" sz="1200" b="1" baseline="0" noProof="0" dirty="0" err="1"/>
              <a:t>competence</a:t>
            </a:r>
            <a:r>
              <a:rPr lang="de-DE" sz="1200" b="1" baseline="0" noProof="0" dirty="0"/>
              <a:t> </a:t>
            </a:r>
            <a:r>
              <a:rPr lang="de-DE" sz="1200" b="1" baseline="0" noProof="0" dirty="0" err="1"/>
              <a:t>brand</a:t>
            </a:r>
            <a:r>
              <a:rPr lang="de-DE" sz="1200" b="1" baseline="0" noProof="0" dirty="0"/>
              <a:t>.  </a:t>
            </a:r>
            <a:endParaRPr lang="en-US" sz="1200" b="1" noProof="0" dirty="0"/>
          </a:p>
        </p:txBody>
      </p:sp>
      <p:pic>
        <p:nvPicPr>
          <p:cNvPr id="2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2316" y="1784341"/>
            <a:ext cx="2886075" cy="1623241"/>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06632" y="2257160"/>
            <a:ext cx="2886075" cy="1623241"/>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de-DE"/>
              <a:t>Mastertitelformat bearbeiten</a:t>
            </a:r>
            <a:endParaRPr lang="en-US"/>
          </a:p>
        </p:txBody>
      </p:sp>
      <p:pic>
        <p:nvPicPr>
          <p:cNvPr id="24" name="Grafik 23">
            <a:extLst>
              <a:ext uri="{FF2B5EF4-FFF2-40B4-BE49-F238E27FC236}">
                <a16:creationId xmlns:a16="http://schemas.microsoft.com/office/drawing/2014/main" id="{CEC2BD12-B0B6-414E-BE95-14F6A3B2ABF1}"/>
              </a:ext>
            </a:extLst>
          </p:cNvPr>
          <p:cNvPicPr>
            <a:picLocks noChangeAspect="1"/>
          </p:cNvPicPr>
          <p:nvPr userDrawn="1"/>
        </p:nvPicPr>
        <p:blipFill>
          <a:blip r:embed="rId6"/>
          <a:stretch>
            <a:fillRect/>
          </a:stretch>
        </p:blipFill>
        <p:spPr>
          <a:xfrm>
            <a:off x="5520949" y="2729980"/>
            <a:ext cx="2939483" cy="1653459"/>
          </a:xfrm>
          <a:prstGeom prst="rect">
            <a:avLst/>
          </a:prstGeom>
          <a:noFill/>
          <a:ln w="9525" algn="ctr">
            <a:solidFill>
              <a:schemeClr val="folHlink"/>
            </a:solidFill>
            <a:miter lim="800000"/>
            <a:headEnd/>
            <a:tailEnd/>
          </a:ln>
          <a:effectLst/>
        </p:spPr>
      </p:pic>
      <p:sp>
        <p:nvSpPr>
          <p:cNvPr id="34" name="Rectangle 12">
            <a:extLst>
              <a:ext uri="{FF2B5EF4-FFF2-40B4-BE49-F238E27FC236}">
                <a16:creationId xmlns:a16="http://schemas.microsoft.com/office/drawing/2014/main" id="{442FA10B-6FB4-4D24-8ECF-35ECB2D8D397}"/>
              </a:ext>
            </a:extLst>
          </p:cNvPr>
          <p:cNvSpPr/>
          <p:nvPr userDrawn="1"/>
        </p:nvSpPr>
        <p:spPr>
          <a:xfrm>
            <a:off x="360141" y="3076281"/>
            <a:ext cx="3420381" cy="58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35" name="Oval 9">
            <a:extLst>
              <a:ext uri="{FF2B5EF4-FFF2-40B4-BE49-F238E27FC236}">
                <a16:creationId xmlns:a16="http://schemas.microsoft.com/office/drawing/2014/main" id="{A7065D98-2E8B-43E9-9C32-87D468D16440}"/>
              </a:ext>
            </a:extLst>
          </p:cNvPr>
          <p:cNvSpPr>
            <a:spLocks noChangeArrowheads="1"/>
          </p:cNvSpPr>
          <p:nvPr userDrawn="1"/>
        </p:nvSpPr>
        <p:spPr bwMode="gray">
          <a:xfrm>
            <a:off x="467542" y="3276433"/>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4</a:t>
            </a:r>
          </a:p>
        </p:txBody>
      </p:sp>
      <p:cxnSp>
        <p:nvCxnSpPr>
          <p:cNvPr id="36" name="Straight Arrow Connector 19">
            <a:extLst>
              <a:ext uri="{FF2B5EF4-FFF2-40B4-BE49-F238E27FC236}">
                <a16:creationId xmlns:a16="http://schemas.microsoft.com/office/drawing/2014/main" id="{B3468BA4-C967-4F3E-849C-48BE5DC50A98}"/>
              </a:ext>
            </a:extLst>
          </p:cNvPr>
          <p:cNvCxnSpPr>
            <a:cxnSpLocks/>
          </p:cNvCxnSpPr>
          <p:nvPr userDrawn="1"/>
        </p:nvCxnSpPr>
        <p:spPr>
          <a:xfrm flipV="1">
            <a:off x="3779913" y="2095713"/>
            <a:ext cx="1512403" cy="97401"/>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19">
            <a:extLst>
              <a:ext uri="{FF2B5EF4-FFF2-40B4-BE49-F238E27FC236}">
                <a16:creationId xmlns:a16="http://schemas.microsoft.com/office/drawing/2014/main" id="{4E562E44-A542-4711-B545-AA0D688B6AB2}"/>
              </a:ext>
            </a:extLst>
          </p:cNvPr>
          <p:cNvCxnSpPr>
            <a:cxnSpLocks/>
          </p:cNvCxnSpPr>
          <p:nvPr userDrawn="1"/>
        </p:nvCxnSpPr>
        <p:spPr>
          <a:xfrm flipV="1">
            <a:off x="3779913" y="2678278"/>
            <a:ext cx="1626110" cy="104725"/>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19">
            <a:extLst>
              <a:ext uri="{FF2B5EF4-FFF2-40B4-BE49-F238E27FC236}">
                <a16:creationId xmlns:a16="http://schemas.microsoft.com/office/drawing/2014/main" id="{73D00D61-9BE9-4FB5-AE4D-482D84E2509D}"/>
              </a:ext>
            </a:extLst>
          </p:cNvPr>
          <p:cNvCxnSpPr>
            <a:cxnSpLocks/>
          </p:cNvCxnSpPr>
          <p:nvPr userDrawn="1"/>
        </p:nvCxnSpPr>
        <p:spPr>
          <a:xfrm flipV="1">
            <a:off x="3779913" y="3251986"/>
            <a:ext cx="1741036" cy="112127"/>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8606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Explanations II/III">
    <p:spTree>
      <p:nvGrpSpPr>
        <p:cNvPr id="1" name=""/>
        <p:cNvGrpSpPr/>
        <p:nvPr/>
      </p:nvGrpSpPr>
      <p:grpSpPr>
        <a:xfrm>
          <a:off x="0" y="0"/>
          <a:ext cx="0" cy="0"/>
          <a:chOff x="0" y="0"/>
          <a:chExt cx="0" cy="0"/>
        </a:xfrm>
      </p:grpSpPr>
      <p:pic>
        <p:nvPicPr>
          <p:cNvPr id="30" name="Picture 3" descr="C:\Users\Barbara Schindler\Desktop\2016-09-08 15_52_08-Presentation2 - Microsoft PowerPoin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618" t="15616"/>
          <a:stretch/>
        </p:blipFill>
        <p:spPr bwMode="auto">
          <a:xfrm>
            <a:off x="355729" y="1319849"/>
            <a:ext cx="2160000" cy="308006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4679950" y="3651870"/>
            <a:ext cx="4105275" cy="1132759"/>
          </a:xfrm>
          <a:prstGeom prst="rect">
            <a:avLst/>
          </a:prstGeom>
          <a:noFill/>
        </p:spPr>
        <p:txBody>
          <a:bodyPr wrap="square" lIns="0" tIns="0" rIns="0" bIns="0" rtlCol="0">
            <a:noAutofit/>
          </a:bodyPr>
          <a:lstStyle/>
          <a:p>
            <a:r>
              <a:rPr lang="de-DE" sz="1200" noProof="0" dirty="0"/>
              <a:t>Select </a:t>
            </a:r>
            <a:r>
              <a:rPr lang="de-DE" sz="1200" noProof="0" dirty="0" err="1"/>
              <a:t>the</a:t>
            </a:r>
            <a:r>
              <a:rPr lang="de-DE" sz="1200" noProof="0" dirty="0"/>
              <a:t> </a:t>
            </a:r>
            <a:r>
              <a:rPr lang="de-DE" sz="1200" noProof="0" dirty="0" err="1"/>
              <a:t>slide</a:t>
            </a:r>
            <a:r>
              <a:rPr lang="de-DE" sz="1200" baseline="0" noProof="0" dirty="0"/>
              <a:t> </a:t>
            </a:r>
            <a:r>
              <a:rPr lang="de-DE" sz="1200" baseline="0" noProof="0" dirty="0" err="1"/>
              <a:t>you</a:t>
            </a:r>
            <a:r>
              <a:rPr lang="de-DE" sz="1200" baseline="0" noProof="0" dirty="0"/>
              <a:t> </a:t>
            </a:r>
            <a:r>
              <a:rPr lang="de-DE" sz="1200" baseline="0" noProof="0" dirty="0" err="1"/>
              <a:t>want</a:t>
            </a:r>
            <a:r>
              <a:rPr lang="de-DE" sz="1200" baseline="0" noProof="0" dirty="0"/>
              <a:t> </a:t>
            </a:r>
            <a:r>
              <a:rPr lang="de-DE" sz="1200" baseline="0" noProof="0" dirty="0" err="1"/>
              <a:t>to</a:t>
            </a:r>
            <a:r>
              <a:rPr lang="de-DE" sz="1200" baseline="0" noProof="0" dirty="0"/>
              <a:t> </a:t>
            </a:r>
            <a:r>
              <a:rPr lang="de-DE" sz="1200" baseline="0" noProof="0" dirty="0" err="1"/>
              <a:t>change</a:t>
            </a:r>
            <a:r>
              <a:rPr lang="de-DE" sz="1200" baseline="0" noProof="0" dirty="0"/>
              <a:t> (1) </a:t>
            </a:r>
            <a:r>
              <a:rPr lang="de-DE" sz="1200" baseline="0" noProof="0" dirty="0" err="1"/>
              <a:t>and</a:t>
            </a:r>
            <a:r>
              <a:rPr lang="de-DE" sz="1200" baseline="0" noProof="0" dirty="0"/>
              <a:t> </a:t>
            </a:r>
            <a:r>
              <a:rPr lang="de-DE" sz="1200" baseline="0" noProof="0" dirty="0" err="1"/>
              <a:t>switch</a:t>
            </a:r>
            <a:r>
              <a:rPr lang="de-DE" sz="1200" baseline="0" noProof="0" dirty="0"/>
              <a:t> </a:t>
            </a:r>
            <a:r>
              <a:rPr lang="de-DE" sz="1200" baseline="0" noProof="0" dirty="0" err="1"/>
              <a:t>it</a:t>
            </a:r>
            <a:r>
              <a:rPr lang="de-DE" sz="1200" baseline="0" noProof="0" dirty="0"/>
              <a:t> via </a:t>
            </a:r>
            <a:endParaRPr lang="en-US" sz="1200" noProof="0" dirty="0"/>
          </a:p>
          <a:p>
            <a:r>
              <a:rPr lang="en-US" sz="1200" b="1" i="1" noProof="0" dirty="0"/>
              <a:t>Home</a:t>
            </a:r>
            <a:r>
              <a:rPr lang="en-US" sz="1200" b="0" i="0" baseline="0" noProof="0" dirty="0"/>
              <a:t> | </a:t>
            </a:r>
            <a:r>
              <a:rPr lang="en-US" sz="1200" b="1" i="1" noProof="0" dirty="0"/>
              <a:t>Layout</a:t>
            </a:r>
            <a:r>
              <a:rPr lang="en-US" sz="1200" noProof="0" dirty="0"/>
              <a:t> and choose the layout</a:t>
            </a:r>
            <a:r>
              <a:rPr lang="en-US" sz="1200" baseline="0" noProof="0" dirty="0"/>
              <a:t> for your </a:t>
            </a:r>
            <a:br>
              <a:rPr lang="en-US" sz="1200" baseline="0" noProof="0" dirty="0"/>
            </a:br>
            <a:r>
              <a:rPr lang="en-US" sz="1200" baseline="0" noProof="0" dirty="0" err="1"/>
              <a:t>oerlikon</a:t>
            </a:r>
            <a:r>
              <a:rPr lang="en-US" sz="1200" baseline="0" noProof="0" dirty="0"/>
              <a:t> brand (2).</a:t>
            </a:r>
            <a:endParaRPr lang="en-US" sz="1200" noProof="0" dirty="0"/>
          </a:p>
          <a:p>
            <a:endParaRPr lang="en-US" sz="1200" noProof="0" dirty="0"/>
          </a:p>
        </p:txBody>
      </p:sp>
      <p:sp>
        <p:nvSpPr>
          <p:cNvPr id="23" name="TextBox 22"/>
          <p:cNvSpPr txBox="1"/>
          <p:nvPr userDrawn="1"/>
        </p:nvSpPr>
        <p:spPr bwMode="gray">
          <a:xfrm>
            <a:off x="357982" y="879475"/>
            <a:ext cx="4105275" cy="828676"/>
          </a:xfrm>
          <a:prstGeom prst="rect">
            <a:avLst/>
          </a:prstGeom>
          <a:noFill/>
        </p:spPr>
        <p:txBody>
          <a:bodyPr wrap="square" lIns="0" tIns="0" rIns="0" bIns="0" rtlCol="0">
            <a:noAutofit/>
          </a:bodyPr>
          <a:lstStyle/>
          <a:p>
            <a:r>
              <a:rPr lang="de-DE" sz="1200" b="1" noProof="0" dirty="0" err="1"/>
              <a:t>Use</a:t>
            </a:r>
            <a:r>
              <a:rPr lang="de-DE" sz="1200" b="1" baseline="0" noProof="0" dirty="0"/>
              <a:t> </a:t>
            </a:r>
            <a:r>
              <a:rPr lang="de-DE" sz="1200" b="1" baseline="0" noProof="0" dirty="0" err="1"/>
              <a:t>this</a:t>
            </a:r>
            <a:r>
              <a:rPr lang="de-DE" sz="1200" b="1" baseline="0" noProof="0" dirty="0"/>
              <a:t> </a:t>
            </a:r>
            <a:r>
              <a:rPr lang="de-DE" sz="1200" b="1" baseline="0" noProof="0" dirty="0" err="1"/>
              <a:t>variation</a:t>
            </a:r>
            <a:r>
              <a:rPr lang="de-DE" sz="1200" b="1" baseline="0" noProof="0" dirty="0"/>
              <a:t>, </a:t>
            </a:r>
            <a:r>
              <a:rPr lang="de-DE" sz="1200" b="1" baseline="0" noProof="0" dirty="0" err="1"/>
              <a:t>if</a:t>
            </a:r>
            <a:r>
              <a:rPr lang="de-DE" sz="1200" b="1" baseline="0" noProof="0" dirty="0"/>
              <a:t> </a:t>
            </a:r>
            <a:r>
              <a:rPr lang="de-DE" sz="1200" b="1" baseline="0" noProof="0" dirty="0" err="1"/>
              <a:t>you</a:t>
            </a:r>
            <a:r>
              <a:rPr lang="de-DE" sz="1200" b="1" baseline="0" noProof="0" dirty="0"/>
              <a:t> </a:t>
            </a:r>
            <a:r>
              <a:rPr lang="de-DE" sz="1200" b="1" baseline="0" noProof="0" dirty="0" err="1"/>
              <a:t>want</a:t>
            </a:r>
            <a:r>
              <a:rPr lang="de-DE" sz="1200" b="1" baseline="0" noProof="0" dirty="0"/>
              <a:t> </a:t>
            </a:r>
            <a:r>
              <a:rPr lang="de-DE" sz="1200" b="1" baseline="0" noProof="0" dirty="0" err="1"/>
              <a:t>to</a:t>
            </a:r>
            <a:r>
              <a:rPr lang="de-DE" sz="1200" b="1" baseline="0" noProof="0" dirty="0"/>
              <a:t> </a:t>
            </a:r>
            <a:r>
              <a:rPr lang="de-DE" sz="1200" b="1" baseline="0" noProof="0" dirty="0" err="1"/>
              <a:t>change</a:t>
            </a:r>
            <a:r>
              <a:rPr lang="de-DE" sz="1200" b="1" baseline="0" noProof="0" dirty="0"/>
              <a:t> </a:t>
            </a:r>
            <a:r>
              <a:rPr lang="de-DE" sz="1200" b="1" baseline="0" noProof="0" dirty="0" err="1"/>
              <a:t>one</a:t>
            </a:r>
            <a:r>
              <a:rPr lang="de-DE" sz="1200" b="1" baseline="0" noProof="0" dirty="0"/>
              <a:t> </a:t>
            </a:r>
            <a:r>
              <a:rPr lang="de-DE" sz="1200" b="1" baseline="0" noProof="0" dirty="0" err="1"/>
              <a:t>slide</a:t>
            </a:r>
            <a:r>
              <a:rPr lang="de-DE" sz="1200" b="1" baseline="0" noProof="0" dirty="0"/>
              <a:t> </a:t>
            </a:r>
            <a:r>
              <a:rPr lang="de-DE" sz="1200" b="1" baseline="0" noProof="0" dirty="0" err="1"/>
              <a:t>into</a:t>
            </a:r>
            <a:r>
              <a:rPr lang="de-DE" sz="1200" b="1" baseline="0" noProof="0" dirty="0"/>
              <a:t> </a:t>
            </a:r>
            <a:r>
              <a:rPr lang="de-DE" sz="1200" b="1" baseline="0" noProof="0" dirty="0" err="1"/>
              <a:t>another</a:t>
            </a:r>
            <a:r>
              <a:rPr lang="de-DE" sz="1200" b="1" baseline="0" noProof="0" dirty="0"/>
              <a:t> </a:t>
            </a:r>
            <a:r>
              <a:rPr lang="de-DE" sz="1200" b="1" baseline="0" noProof="0" dirty="0" err="1"/>
              <a:t>layout</a:t>
            </a:r>
            <a:r>
              <a:rPr lang="de-DE" sz="1200" b="1" baseline="0" noProof="0" dirty="0"/>
              <a:t>.</a:t>
            </a:r>
            <a:endParaRPr lang="en-US" sz="1200" b="1" noProof="0" dirty="0"/>
          </a:p>
        </p:txBody>
      </p:sp>
      <p:pic>
        <p:nvPicPr>
          <p:cNvPr id="1026" name="Picture 2" descr="C:\Users\Barbara Schindler\Desktop\2016-09-08 15_32_58-Presentation2 - Microsoft PowerPoin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9950" y="1319848"/>
            <a:ext cx="4105274" cy="224925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9"/>
          <p:cNvSpPr>
            <a:spLocks noChangeArrowheads="1"/>
          </p:cNvSpPr>
          <p:nvPr userDrawn="1"/>
        </p:nvSpPr>
        <p:spPr bwMode="gray">
          <a:xfrm>
            <a:off x="357981" y="2716213"/>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1</a:t>
            </a:r>
          </a:p>
        </p:txBody>
      </p:sp>
      <p:sp>
        <p:nvSpPr>
          <p:cNvPr id="26" name="Oval 9"/>
          <p:cNvSpPr>
            <a:spLocks noChangeArrowheads="1"/>
          </p:cNvSpPr>
          <p:nvPr userDrawn="1"/>
        </p:nvSpPr>
        <p:spPr bwMode="gray">
          <a:xfrm>
            <a:off x="7671923" y="2264474"/>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2</a:t>
            </a:r>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37457863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xplanations II/III">
    <p:spTree>
      <p:nvGrpSpPr>
        <p:cNvPr id="1" name=""/>
        <p:cNvGrpSpPr/>
        <p:nvPr/>
      </p:nvGrpSpPr>
      <p:grpSpPr>
        <a:xfrm>
          <a:off x="0" y="0"/>
          <a:ext cx="0" cy="0"/>
          <a:chOff x="0" y="0"/>
          <a:chExt cx="0" cy="0"/>
        </a:xfrm>
      </p:grpSpPr>
      <p:pic>
        <p:nvPicPr>
          <p:cNvPr id="17" name="Picture 2" descr="C:\Users\Barbara Schindler\Desktop\2016-09-08 15_53_21-Presentation2 - Microsoft PowerPoin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138" b="1089"/>
          <a:stretch/>
        </p:blipFill>
        <p:spPr bwMode="auto">
          <a:xfrm>
            <a:off x="355729" y="1319848"/>
            <a:ext cx="2152650" cy="3080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arbara Schindler\Desktop\2016-09-08 15_40_48-Program Manager.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162" b="42932"/>
          <a:stretch/>
        </p:blipFill>
        <p:spPr bwMode="auto">
          <a:xfrm>
            <a:off x="4679951" y="1319848"/>
            <a:ext cx="4105273" cy="134839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4679950" y="3651870"/>
            <a:ext cx="4105275" cy="1132759"/>
          </a:xfrm>
          <a:prstGeom prst="rect">
            <a:avLst/>
          </a:prstGeom>
          <a:noFill/>
        </p:spPr>
        <p:txBody>
          <a:bodyPr wrap="square" lIns="0" tIns="0" rIns="0" bIns="0" rtlCol="0">
            <a:noAutofit/>
          </a:bodyPr>
          <a:lstStyle/>
          <a:p>
            <a:r>
              <a:rPr lang="de-DE" sz="1200" noProof="0" dirty="0"/>
              <a:t>Select </a:t>
            </a:r>
            <a:r>
              <a:rPr lang="de-DE" sz="1200" noProof="0" dirty="0" err="1"/>
              <a:t>the</a:t>
            </a:r>
            <a:r>
              <a:rPr lang="de-DE" sz="1200" noProof="0" dirty="0"/>
              <a:t> </a:t>
            </a:r>
            <a:r>
              <a:rPr lang="de-DE" sz="1200" noProof="0" dirty="0" err="1"/>
              <a:t>slides</a:t>
            </a:r>
            <a:r>
              <a:rPr lang="de-DE" sz="1200" baseline="0" noProof="0" dirty="0"/>
              <a:t> </a:t>
            </a:r>
            <a:r>
              <a:rPr lang="de-DE" sz="1200" baseline="0" noProof="0" dirty="0" err="1"/>
              <a:t>you</a:t>
            </a:r>
            <a:r>
              <a:rPr lang="de-DE" sz="1200" baseline="0" noProof="0" dirty="0"/>
              <a:t> </a:t>
            </a:r>
            <a:r>
              <a:rPr lang="de-DE" sz="1200" baseline="0" noProof="0" dirty="0" err="1"/>
              <a:t>want</a:t>
            </a:r>
            <a:r>
              <a:rPr lang="de-DE" sz="1200" baseline="0" noProof="0" dirty="0"/>
              <a:t> </a:t>
            </a:r>
            <a:r>
              <a:rPr lang="de-DE" sz="1200" baseline="0" noProof="0" dirty="0" err="1"/>
              <a:t>to</a:t>
            </a:r>
            <a:r>
              <a:rPr lang="de-DE" sz="1200" baseline="0" noProof="0" dirty="0"/>
              <a:t> </a:t>
            </a:r>
            <a:r>
              <a:rPr lang="de-DE" sz="1200" baseline="0" noProof="0" dirty="0" err="1"/>
              <a:t>change</a:t>
            </a:r>
            <a:r>
              <a:rPr lang="de-DE" sz="1200" baseline="0" noProof="0" dirty="0"/>
              <a:t> (1) </a:t>
            </a:r>
            <a:r>
              <a:rPr lang="de-DE" sz="1200" baseline="0" noProof="0" dirty="0" err="1"/>
              <a:t>and</a:t>
            </a:r>
            <a:r>
              <a:rPr lang="de-DE" sz="1200" baseline="0" noProof="0" dirty="0"/>
              <a:t> </a:t>
            </a:r>
            <a:r>
              <a:rPr lang="de-DE" sz="1200" baseline="0" noProof="0" dirty="0" err="1"/>
              <a:t>switch</a:t>
            </a:r>
            <a:r>
              <a:rPr lang="de-DE" sz="1200" baseline="0" noProof="0" dirty="0"/>
              <a:t> </a:t>
            </a:r>
            <a:r>
              <a:rPr lang="de-DE" sz="1200" baseline="0" noProof="0" dirty="0" err="1"/>
              <a:t>it</a:t>
            </a:r>
            <a:r>
              <a:rPr lang="de-DE" sz="1200" baseline="0" noProof="0" dirty="0"/>
              <a:t> via </a:t>
            </a:r>
            <a:endParaRPr lang="en-US"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noProof="0" dirty="0"/>
              <a:t>Design</a:t>
            </a:r>
            <a:r>
              <a:rPr lang="en-US" sz="1200" b="0" i="0" baseline="0" noProof="0" dirty="0"/>
              <a:t> and choose the </a:t>
            </a:r>
            <a:r>
              <a:rPr lang="en-US" sz="1200" b="1" i="1" baseline="0" noProof="0" dirty="0"/>
              <a:t>Theme </a:t>
            </a:r>
            <a:r>
              <a:rPr lang="en-US" sz="1200" b="0" i="0" baseline="0" noProof="0" dirty="0"/>
              <a:t>you want to use.</a:t>
            </a:r>
            <a:br>
              <a:rPr lang="en-US" sz="1200" b="0" i="0" baseline="0" noProof="0" dirty="0"/>
            </a:br>
            <a:r>
              <a:rPr lang="en-US" sz="1200" dirty="0"/>
              <a:t>Please only use the first 3 themes with the different competence brand logos</a:t>
            </a:r>
            <a:r>
              <a:rPr lang="en-US" sz="1200" baseline="0" dirty="0"/>
              <a:t> </a:t>
            </a:r>
            <a:r>
              <a:rPr lang="en-US" sz="1200" baseline="0" noProof="0" dirty="0"/>
              <a:t>(2). </a:t>
            </a:r>
            <a:br>
              <a:rPr lang="en-US" sz="1200" baseline="0" noProof="0" dirty="0"/>
            </a:br>
            <a:r>
              <a:rPr lang="de-DE" sz="1200" baseline="0" noProof="0" dirty="0"/>
              <a:t>O</a:t>
            </a:r>
            <a:r>
              <a:rPr lang="de-DE" sz="1200" dirty="0"/>
              <a:t>ne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noProof="0" dirty="0"/>
          </a:p>
          <a:p>
            <a:endParaRPr lang="en-US" sz="1200" noProof="0" dirty="0"/>
          </a:p>
        </p:txBody>
      </p:sp>
      <p:sp>
        <p:nvSpPr>
          <p:cNvPr id="23" name="TextBox 22"/>
          <p:cNvSpPr txBox="1"/>
          <p:nvPr userDrawn="1"/>
        </p:nvSpPr>
        <p:spPr bwMode="gray">
          <a:xfrm>
            <a:off x="357982" y="879475"/>
            <a:ext cx="4105275" cy="828676"/>
          </a:xfrm>
          <a:prstGeom prst="rect">
            <a:avLst/>
          </a:prstGeom>
          <a:noFill/>
        </p:spPr>
        <p:txBody>
          <a:bodyPr wrap="square" lIns="0" tIns="0" rIns="0" bIns="0" rtlCol="0">
            <a:noAutofit/>
          </a:bodyPr>
          <a:lstStyle/>
          <a:p>
            <a:r>
              <a:rPr lang="de-DE" sz="1200" b="1" noProof="0" dirty="0" err="1"/>
              <a:t>Use</a:t>
            </a:r>
            <a:r>
              <a:rPr lang="de-DE" sz="1200" b="1" baseline="0" noProof="0" dirty="0"/>
              <a:t> </a:t>
            </a:r>
            <a:r>
              <a:rPr lang="de-DE" sz="1200" b="1" baseline="0" noProof="0" dirty="0" err="1"/>
              <a:t>this</a:t>
            </a:r>
            <a:r>
              <a:rPr lang="de-DE" sz="1200" b="1" baseline="0" noProof="0" dirty="0"/>
              <a:t> </a:t>
            </a:r>
            <a:r>
              <a:rPr lang="de-DE" sz="1200" b="1" baseline="0" noProof="0" dirty="0" err="1"/>
              <a:t>variation</a:t>
            </a:r>
            <a:r>
              <a:rPr lang="de-DE" sz="1200" b="1" baseline="0" noProof="0" dirty="0"/>
              <a:t>, </a:t>
            </a:r>
            <a:r>
              <a:rPr lang="de-DE" sz="1200" b="1" baseline="0" noProof="0" dirty="0" err="1"/>
              <a:t>if</a:t>
            </a:r>
            <a:r>
              <a:rPr lang="de-DE" sz="1200" b="1" baseline="0" noProof="0" dirty="0"/>
              <a:t> </a:t>
            </a:r>
            <a:r>
              <a:rPr lang="de-DE" sz="1200" b="1" baseline="0" noProof="0" dirty="0" err="1"/>
              <a:t>you</a:t>
            </a:r>
            <a:r>
              <a:rPr lang="de-DE" sz="1200" b="1" baseline="0" noProof="0" dirty="0"/>
              <a:t> </a:t>
            </a:r>
            <a:r>
              <a:rPr lang="de-DE" sz="1200" b="1" baseline="0" noProof="0" dirty="0" err="1"/>
              <a:t>want</a:t>
            </a:r>
            <a:r>
              <a:rPr lang="de-DE" sz="1200" b="1" baseline="0" noProof="0" dirty="0"/>
              <a:t> </a:t>
            </a:r>
            <a:r>
              <a:rPr lang="de-DE" sz="1200" b="1" baseline="0" noProof="0" dirty="0" err="1"/>
              <a:t>to</a:t>
            </a:r>
            <a:r>
              <a:rPr lang="de-DE" sz="1200" b="1" baseline="0" noProof="0" dirty="0"/>
              <a:t> </a:t>
            </a:r>
            <a:r>
              <a:rPr lang="de-DE" sz="1200" b="1" baseline="0" noProof="0" dirty="0" err="1"/>
              <a:t>change</a:t>
            </a:r>
            <a:r>
              <a:rPr lang="de-DE" sz="1200" b="1" baseline="0" noProof="0" dirty="0"/>
              <a:t> </a:t>
            </a:r>
            <a:r>
              <a:rPr lang="de-DE" sz="1200" b="1" baseline="0" noProof="0" dirty="0" err="1"/>
              <a:t>more</a:t>
            </a:r>
            <a:r>
              <a:rPr lang="de-DE" sz="1200" b="1" baseline="0" noProof="0" dirty="0"/>
              <a:t> </a:t>
            </a:r>
            <a:r>
              <a:rPr lang="de-DE" sz="1200" b="1" baseline="0" noProof="0" dirty="0" err="1"/>
              <a:t>slides</a:t>
            </a:r>
            <a:r>
              <a:rPr lang="de-DE" sz="1200" b="1" baseline="0" noProof="0" dirty="0"/>
              <a:t> </a:t>
            </a:r>
            <a:r>
              <a:rPr lang="de-DE" sz="1200" b="1" baseline="0" noProof="0" dirty="0" err="1"/>
              <a:t>than</a:t>
            </a:r>
            <a:r>
              <a:rPr lang="de-DE" sz="1200" b="1" baseline="0" noProof="0" dirty="0"/>
              <a:t> </a:t>
            </a:r>
            <a:r>
              <a:rPr lang="de-DE" sz="1200" b="1" baseline="0" noProof="0" dirty="0" err="1"/>
              <a:t>one</a:t>
            </a:r>
            <a:r>
              <a:rPr lang="de-DE" sz="1200" b="1" baseline="0" noProof="0" dirty="0"/>
              <a:t> </a:t>
            </a:r>
            <a:r>
              <a:rPr lang="de-DE" sz="1200" b="1" baseline="0" noProof="0" dirty="0" err="1"/>
              <a:t>or</a:t>
            </a:r>
            <a:r>
              <a:rPr lang="de-DE" sz="1200" b="1" baseline="0" noProof="0" dirty="0"/>
              <a:t> </a:t>
            </a:r>
            <a:r>
              <a:rPr lang="de-DE" sz="1200" b="1" baseline="0" noProof="0" dirty="0" err="1"/>
              <a:t>the</a:t>
            </a:r>
            <a:r>
              <a:rPr lang="de-DE" sz="1200" b="1" baseline="0" noProof="0" dirty="0"/>
              <a:t> </a:t>
            </a:r>
            <a:r>
              <a:rPr lang="de-DE" sz="1200" b="1" baseline="0" noProof="0" dirty="0" err="1"/>
              <a:t>whole</a:t>
            </a:r>
            <a:r>
              <a:rPr lang="de-DE" sz="1200" b="1" baseline="0" noProof="0" dirty="0"/>
              <a:t> </a:t>
            </a:r>
            <a:r>
              <a:rPr lang="de-DE" sz="1200" b="1" baseline="0" noProof="0" dirty="0" err="1"/>
              <a:t>presentation</a:t>
            </a:r>
            <a:r>
              <a:rPr lang="de-DE" sz="1200" b="1" baseline="0" noProof="0" dirty="0"/>
              <a:t> </a:t>
            </a:r>
            <a:r>
              <a:rPr lang="de-DE" sz="1200" b="1" baseline="0" noProof="0" dirty="0" err="1"/>
              <a:t>into</a:t>
            </a:r>
            <a:r>
              <a:rPr lang="de-DE" sz="1200" b="1" baseline="0" noProof="0" dirty="0"/>
              <a:t> </a:t>
            </a:r>
            <a:r>
              <a:rPr lang="de-DE" sz="1200" b="1" baseline="0" noProof="0" dirty="0" err="1"/>
              <a:t>another</a:t>
            </a:r>
            <a:r>
              <a:rPr lang="de-DE" sz="1200" b="1" baseline="0" noProof="0" dirty="0"/>
              <a:t> </a:t>
            </a:r>
            <a:r>
              <a:rPr lang="de-DE" sz="1200" b="1" baseline="0" noProof="0" dirty="0" err="1"/>
              <a:t>layout</a:t>
            </a:r>
            <a:r>
              <a:rPr lang="de-DE" sz="1200" b="1" baseline="0" noProof="0" dirty="0"/>
              <a:t>.</a:t>
            </a:r>
            <a:endParaRPr lang="en-US" sz="1200" b="1" noProof="0" dirty="0"/>
          </a:p>
        </p:txBody>
      </p:sp>
      <p:sp>
        <p:nvSpPr>
          <p:cNvPr id="25" name="Oval 9"/>
          <p:cNvSpPr>
            <a:spLocks noChangeArrowheads="1"/>
          </p:cNvSpPr>
          <p:nvPr userDrawn="1"/>
        </p:nvSpPr>
        <p:spPr bwMode="gray">
          <a:xfrm>
            <a:off x="357981" y="2716213"/>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1</a:t>
            </a:r>
          </a:p>
        </p:txBody>
      </p:sp>
      <p:sp>
        <p:nvSpPr>
          <p:cNvPr id="26" name="Oval 9"/>
          <p:cNvSpPr>
            <a:spLocks noChangeArrowheads="1"/>
          </p:cNvSpPr>
          <p:nvPr userDrawn="1"/>
        </p:nvSpPr>
        <p:spPr bwMode="gray">
          <a:xfrm>
            <a:off x="5429761" y="1725666"/>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2</a:t>
            </a:r>
          </a:p>
        </p:txBody>
      </p:sp>
      <p:sp>
        <p:nvSpPr>
          <p:cNvPr id="6" name="Rectangle 5"/>
          <p:cNvSpPr/>
          <p:nvPr userDrawn="1"/>
        </p:nvSpPr>
        <p:spPr>
          <a:xfrm>
            <a:off x="7524328" y="1563638"/>
            <a:ext cx="1260897" cy="504056"/>
          </a:xfrm>
          <a:prstGeom prst="rect">
            <a:avLst/>
          </a:pr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6" name="Rectangle 15"/>
          <p:cNvSpPr/>
          <p:nvPr userDrawn="1"/>
        </p:nvSpPr>
        <p:spPr>
          <a:xfrm>
            <a:off x="5676900" y="1563638"/>
            <a:ext cx="1813560" cy="547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8" name="Title 7"/>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3113239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4642600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115151133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529236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dirty="0"/>
              <a:t>Click to edit Master title style</a:t>
            </a:r>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0500608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dirty="0"/>
          </a:p>
        </p:txBody>
      </p:sp>
      <p:sp>
        <p:nvSpPr>
          <p:cNvPr id="11" name="Title 10"/>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7956984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5507886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35748297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23779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169825517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82311238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049701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7141989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4154037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1192904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2519140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de-DE"/>
              <a:t>Mastertitelformat bearbeiten</a:t>
            </a:r>
            <a:endParaRPr lang="en-US" dirty="0"/>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6233063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5900621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3222994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7323980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5862511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866391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Tree>
    <p:extLst>
      <p:ext uri="{BB962C8B-B14F-4D97-AF65-F5344CB8AC3E}">
        <p14:creationId xmlns:p14="http://schemas.microsoft.com/office/powerpoint/2010/main" val="23976411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7150233"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50277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06873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xplanations 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pic>
        <p:nvPicPr>
          <p:cNvPr id="17" name="Grafik 16">
            <a:extLst>
              <a:ext uri="{FF2B5EF4-FFF2-40B4-BE49-F238E27FC236}">
                <a16:creationId xmlns:a16="http://schemas.microsoft.com/office/drawing/2014/main" id="{C2DAA4D2-51EF-441F-BBD3-AA44AAF79AC7}"/>
              </a:ext>
            </a:extLst>
          </p:cNvPr>
          <p:cNvPicPr>
            <a:picLocks noChangeAspect="1"/>
          </p:cNvPicPr>
          <p:nvPr userDrawn="1"/>
        </p:nvPicPr>
        <p:blipFill>
          <a:blip r:embed="rId2"/>
          <a:stretch>
            <a:fillRect/>
          </a:stretch>
        </p:blipFill>
        <p:spPr>
          <a:xfrm>
            <a:off x="356395" y="879476"/>
            <a:ext cx="4106863" cy="2901855"/>
          </a:xfrm>
          <a:prstGeom prst="rect">
            <a:avLst/>
          </a:prstGeom>
        </p:spPr>
      </p:pic>
      <p:pic>
        <p:nvPicPr>
          <p:cNvPr id="18" name="Grafik 17">
            <a:extLst>
              <a:ext uri="{FF2B5EF4-FFF2-40B4-BE49-F238E27FC236}">
                <a16:creationId xmlns:a16="http://schemas.microsoft.com/office/drawing/2014/main" id="{B5594F73-A6F4-450D-880C-2FAB7F99C381}"/>
              </a:ext>
            </a:extLst>
          </p:cNvPr>
          <p:cNvPicPr>
            <a:picLocks noChangeAspect="1"/>
          </p:cNvPicPr>
          <p:nvPr userDrawn="1"/>
        </p:nvPicPr>
        <p:blipFill>
          <a:blip r:embed="rId3"/>
          <a:stretch>
            <a:fillRect/>
          </a:stretch>
        </p:blipFill>
        <p:spPr>
          <a:xfrm>
            <a:off x="4782654" y="2079928"/>
            <a:ext cx="3256654" cy="1831868"/>
          </a:xfrm>
          <a:prstGeom prst="rect">
            <a:avLst/>
          </a:prstGeom>
          <a:noFill/>
          <a:ln w="9525" algn="ctr">
            <a:solidFill>
              <a:schemeClr val="folHlink"/>
            </a:solidFill>
            <a:miter lim="800000"/>
            <a:headEnd/>
            <a:tailEnd/>
          </a:ln>
          <a:effectLst/>
        </p:spPr>
      </p:pic>
      <p:pic>
        <p:nvPicPr>
          <p:cNvPr id="19" name="Picture 4">
            <a:extLst>
              <a:ext uri="{FF2B5EF4-FFF2-40B4-BE49-F238E27FC236}">
                <a16:creationId xmlns:a16="http://schemas.microsoft.com/office/drawing/2014/main" id="{639B4DA4-A738-4963-B6D8-9CD151002B1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6373" y="234263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7BF6000-EC69-4B2F-B424-33313AD80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82472" y="2600863"/>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
            <a:extLst>
              <a:ext uri="{FF2B5EF4-FFF2-40B4-BE49-F238E27FC236}">
                <a16:creationId xmlns:a16="http://schemas.microsoft.com/office/drawing/2014/main" id="{28B0788F-990E-4A80-AE17-579EA5C95693}"/>
              </a:ext>
            </a:extLst>
          </p:cNvPr>
          <p:cNvSpPr txBox="1"/>
          <p:nvPr userDrawn="1"/>
        </p:nvSpPr>
        <p:spPr bwMode="gray">
          <a:xfrm>
            <a:off x="4679949" y="879475"/>
            <a:ext cx="4105275" cy="1836737"/>
          </a:xfrm>
          <a:prstGeom prst="rect">
            <a:avLst/>
          </a:prstGeom>
          <a:noFill/>
        </p:spPr>
        <p:txBody>
          <a:bodyPr wrap="square" lIns="0" tIns="0" rIns="0" bIns="0" rtlCol="0">
            <a:noAutofit/>
          </a:bodyPr>
          <a:lstStyle/>
          <a:p>
            <a:r>
              <a:rPr lang="en-US" sz="1100" noProof="0" dirty="0"/>
              <a:t>If you wish to show only one segment, meaning either “</a:t>
            </a:r>
            <a:r>
              <a:rPr lang="en-US" sz="1100" noProof="0" dirty="0" err="1"/>
              <a:t>oerlikon</a:t>
            </a:r>
            <a:r>
              <a:rPr lang="en-US" sz="1100" noProof="0" dirty="0"/>
              <a:t> </a:t>
            </a:r>
            <a:r>
              <a:rPr lang="en-US" sz="1100" noProof="0" dirty="0" err="1"/>
              <a:t>barmag</a:t>
            </a:r>
            <a:r>
              <a:rPr lang="en-US" sz="1100" noProof="0" dirty="0"/>
              <a:t>”, “</a:t>
            </a:r>
            <a:r>
              <a:rPr lang="en-US" sz="1100" noProof="0" dirty="0" err="1"/>
              <a:t>oerlikon</a:t>
            </a:r>
            <a:r>
              <a:rPr lang="en-US" sz="1100" noProof="0" dirty="0"/>
              <a:t> </a:t>
            </a:r>
            <a:r>
              <a:rPr lang="en-US" sz="1100" noProof="0" dirty="0" err="1"/>
              <a:t>neumag</a:t>
            </a:r>
            <a:r>
              <a:rPr lang="en-US" sz="1100" noProof="0" dirty="0"/>
              <a:t>” or “</a:t>
            </a:r>
            <a:r>
              <a:rPr lang="en-US" sz="1100" noProof="0" dirty="0" err="1"/>
              <a:t>oerlikon</a:t>
            </a:r>
            <a:r>
              <a:rPr lang="en-US" sz="1100" noProof="0" dirty="0"/>
              <a:t> nonwoven”, you can simply do that. We have designed different slide masters for you.</a:t>
            </a:r>
          </a:p>
          <a:p>
            <a:endParaRPr lang="en-US" sz="1100" noProof="0" dirty="0"/>
          </a:p>
          <a:p>
            <a:r>
              <a:rPr lang="en-US" sz="1100" noProof="0" dirty="0"/>
              <a:t>Depending on the segment, just switch via “Home” &gt; “Layout” and choose your master.</a:t>
            </a:r>
          </a:p>
          <a:p>
            <a:endParaRPr lang="en-US" sz="1200" noProof="0" dirty="0"/>
          </a:p>
        </p:txBody>
      </p:sp>
      <p:pic>
        <p:nvPicPr>
          <p:cNvPr id="22" name="Picture 2">
            <a:extLst>
              <a:ext uri="{FF2B5EF4-FFF2-40B4-BE49-F238E27FC236}">
                <a16:creationId xmlns:a16="http://schemas.microsoft.com/office/drawing/2014/main" id="{CA945124-894E-4E07-BA1C-EC48C01B60C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28570" y="285908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231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xplanations I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8775" y="879475"/>
            <a:ext cx="8426449" cy="1836737"/>
          </a:xfrm>
          <a:prstGeom prst="rect">
            <a:avLst/>
          </a:prstGeom>
          <a:noFill/>
        </p:spPr>
        <p:txBody>
          <a:bodyPr wrap="square" lIns="0" tIns="0" rIns="0" bIns="0" rtlCol="0">
            <a:noAutofit/>
          </a:bodyPr>
          <a:lstStyle/>
          <a:p>
            <a:r>
              <a:rPr lang="en-US" sz="1200" dirty="0"/>
              <a:t>You may also switch entire sections to another competence brand. </a:t>
            </a:r>
            <a:br>
              <a:rPr lang="en-US" sz="1200" dirty="0"/>
            </a:br>
            <a:r>
              <a:rPr lang="en-US" sz="1200" dirty="0"/>
              <a:t>If you haven’t done so far, please first copy all your slides into the respective brand template.</a:t>
            </a:r>
          </a:p>
          <a:p>
            <a:endParaRPr lang="en-US" sz="1200" dirty="0"/>
          </a:p>
          <a:p>
            <a:r>
              <a:rPr lang="en-US" sz="1200" dirty="0"/>
              <a:t>You may apply an competence brand either to several slides at once or to one slide at a time, depending on which competence brand you want to show. </a:t>
            </a:r>
            <a:r>
              <a:rPr lang="de-DE" sz="1200" dirty="0"/>
              <a:t>E.g. in </a:t>
            </a:r>
            <a:r>
              <a:rPr lang="de-DE" sz="1200" dirty="0" err="1"/>
              <a:t>the</a:t>
            </a:r>
            <a:r>
              <a:rPr lang="de-DE" sz="1200" dirty="0"/>
              <a:t> </a:t>
            </a:r>
            <a:r>
              <a:rPr lang="de-DE" sz="1200" dirty="0" err="1"/>
              <a:t>template</a:t>
            </a:r>
            <a:r>
              <a:rPr lang="de-DE" sz="1200" dirty="0"/>
              <a:t> </a:t>
            </a:r>
            <a:r>
              <a:rPr lang="de-DE" sz="1200" dirty="0" err="1"/>
              <a:t>for</a:t>
            </a:r>
            <a:r>
              <a:rPr lang="de-DE" sz="1200" dirty="0"/>
              <a:t> </a:t>
            </a:r>
            <a:r>
              <a:rPr lang="de-DE" sz="1200" dirty="0" err="1"/>
              <a:t>manmade</a:t>
            </a:r>
            <a:r>
              <a:rPr lang="de-DE" sz="1200" dirty="0"/>
              <a:t> </a:t>
            </a:r>
            <a:r>
              <a:rPr lang="de-DE" sz="1200" dirty="0" err="1"/>
              <a:t>fibers</a:t>
            </a:r>
            <a:r>
              <a:rPr lang="de-DE" sz="1200" dirty="0"/>
              <a:t> </a:t>
            </a:r>
            <a:r>
              <a:rPr lang="de-DE" sz="1200" dirty="0" err="1"/>
              <a:t>you</a:t>
            </a:r>
            <a:r>
              <a:rPr lang="de-DE" sz="1200" dirty="0"/>
              <a:t> </a:t>
            </a:r>
            <a:r>
              <a:rPr lang="de-DE" sz="1200" dirty="0" err="1"/>
              <a:t>can</a:t>
            </a:r>
            <a:r>
              <a:rPr lang="de-DE" sz="1200" dirty="0"/>
              <a:t> </a:t>
            </a:r>
            <a:r>
              <a:rPr lang="de-DE" sz="1200" dirty="0" err="1"/>
              <a:t>choose</a:t>
            </a:r>
            <a:r>
              <a:rPr lang="de-DE" sz="1200" dirty="0"/>
              <a:t> </a:t>
            </a:r>
            <a:r>
              <a:rPr lang="de-DE" sz="1200" dirty="0" err="1"/>
              <a:t>among</a:t>
            </a:r>
            <a:r>
              <a:rPr lang="de-DE" sz="1200" dirty="0"/>
              <a:t> 3 </a:t>
            </a:r>
            <a:r>
              <a:rPr lang="de-DE" sz="1200" dirty="0" err="1"/>
              <a:t>master</a:t>
            </a:r>
            <a:r>
              <a:rPr lang="de-DE" sz="1200" dirty="0"/>
              <a:t> </a:t>
            </a:r>
            <a:r>
              <a:rPr lang="de-DE" sz="1200" dirty="0" err="1"/>
              <a:t>styles</a:t>
            </a:r>
            <a:r>
              <a:rPr lang="de-DE" sz="1200" dirty="0"/>
              <a:t> – </a:t>
            </a:r>
            <a:br>
              <a:rPr lang="de-DE" sz="1200" dirty="0"/>
            </a:br>
            <a:r>
              <a:rPr lang="de-DE" sz="1200" dirty="0" err="1"/>
              <a:t>one</a:t>
            </a:r>
            <a:r>
              <a:rPr lang="de-DE" sz="1200" dirty="0"/>
              <a:t>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endParaRPr lang="de-DE" sz="1200" dirty="0"/>
          </a:p>
          <a:p>
            <a:r>
              <a:rPr lang="de-DE" sz="1200" dirty="0"/>
              <a:t>Just </a:t>
            </a:r>
            <a:r>
              <a:rPr lang="de-DE" sz="1200" dirty="0" err="1"/>
              <a:t>select</a:t>
            </a:r>
            <a:r>
              <a:rPr lang="de-DE" sz="1200" dirty="0"/>
              <a:t> </a:t>
            </a:r>
            <a:r>
              <a:rPr lang="de-DE" sz="1200" dirty="0" err="1"/>
              <a:t>the</a:t>
            </a:r>
            <a:r>
              <a:rPr lang="de-DE" sz="1200" dirty="0"/>
              <a:t> </a:t>
            </a:r>
            <a:r>
              <a:rPr lang="de-DE" sz="1200" dirty="0" err="1"/>
              <a:t>slide</a:t>
            </a:r>
            <a:r>
              <a:rPr lang="de-DE" sz="1200" dirty="0"/>
              <a:t>/s </a:t>
            </a:r>
            <a:r>
              <a:rPr lang="de-DE" sz="1200" dirty="0" err="1"/>
              <a:t>you</a:t>
            </a:r>
            <a:r>
              <a:rPr lang="de-DE" sz="1200" dirty="0"/>
              <a:t> </a:t>
            </a:r>
            <a:r>
              <a:rPr lang="de-DE" sz="1200" dirty="0" err="1"/>
              <a:t>want</a:t>
            </a:r>
            <a:r>
              <a:rPr lang="de-DE" sz="1200" dirty="0"/>
              <a:t> </a:t>
            </a:r>
            <a:r>
              <a:rPr lang="de-DE" sz="1200" dirty="0" err="1"/>
              <a:t>to</a:t>
            </a:r>
            <a:r>
              <a:rPr lang="de-DE" sz="1200" dirty="0"/>
              <a:t> </a:t>
            </a:r>
            <a:r>
              <a:rPr lang="de-DE" sz="1200" dirty="0" err="1"/>
              <a:t>change</a:t>
            </a:r>
            <a:r>
              <a:rPr lang="de-DE" sz="1200" dirty="0"/>
              <a:t>, </a:t>
            </a:r>
            <a:r>
              <a:rPr lang="de-DE" sz="1200" dirty="0" err="1"/>
              <a:t>go</a:t>
            </a:r>
            <a:r>
              <a:rPr lang="de-DE" sz="1200" dirty="0"/>
              <a:t> </a:t>
            </a:r>
            <a:r>
              <a:rPr lang="de-DE" sz="1200" dirty="0" err="1"/>
              <a:t>to</a:t>
            </a:r>
            <a:r>
              <a:rPr lang="de-DE" sz="1200" dirty="0"/>
              <a:t> Design </a:t>
            </a:r>
            <a:r>
              <a:rPr lang="de-DE" sz="1200" dirty="0" err="1"/>
              <a:t>and</a:t>
            </a:r>
            <a:r>
              <a:rPr lang="de-DE" sz="1200" dirty="0"/>
              <a:t> </a:t>
            </a:r>
            <a:r>
              <a:rPr lang="de-DE" sz="1200" dirty="0" err="1"/>
              <a:t>choose</a:t>
            </a:r>
            <a:r>
              <a:rPr lang="de-DE" sz="1200" dirty="0"/>
              <a:t> </a:t>
            </a:r>
            <a:r>
              <a:rPr lang="de-DE" sz="1200" dirty="0" err="1"/>
              <a:t>the</a:t>
            </a:r>
            <a:r>
              <a:rPr lang="de-DE" sz="1200" dirty="0"/>
              <a:t> </a:t>
            </a:r>
            <a:r>
              <a:rPr lang="en-US" sz="1200" dirty="0"/>
              <a:t>“theme” you want to use. </a:t>
            </a:r>
            <a:br>
              <a:rPr lang="en-US" sz="1200" dirty="0"/>
            </a:br>
            <a:r>
              <a:rPr lang="en-US" sz="1200" dirty="0"/>
              <a:t>Please only use the first 3 themes with the different competence brand logos.</a:t>
            </a:r>
          </a:p>
          <a:p>
            <a:endParaRPr lang="en-US" sz="1200"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859088"/>
            <a:ext cx="2773065" cy="11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945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de-DE"/>
              <a:t>Mastertitelformat bearbeiten</a:t>
            </a:r>
            <a:endParaRPr lang="en-US"/>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26099272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145489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205061343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2423690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dirty="0"/>
              <a:t>Click to edit Master title style</a:t>
            </a:r>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86437341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31714374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71508527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19153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35742463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3365849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4105286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118712735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63663625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1096343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76378957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65409760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4172281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51791738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4069704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3257634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122498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Tree>
    <p:extLst>
      <p:ext uri="{BB962C8B-B14F-4D97-AF65-F5344CB8AC3E}">
        <p14:creationId xmlns:p14="http://schemas.microsoft.com/office/powerpoint/2010/main" val="42046075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87000650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7150233"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18401222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7521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xplanations 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pic>
        <p:nvPicPr>
          <p:cNvPr id="11" name="Grafik 10">
            <a:extLst>
              <a:ext uri="{FF2B5EF4-FFF2-40B4-BE49-F238E27FC236}">
                <a16:creationId xmlns:a16="http://schemas.microsoft.com/office/drawing/2014/main" id="{5B83F509-7966-4B8E-9A73-A54D5AB54DC6}"/>
              </a:ext>
            </a:extLst>
          </p:cNvPr>
          <p:cNvPicPr>
            <a:picLocks noChangeAspect="1"/>
          </p:cNvPicPr>
          <p:nvPr userDrawn="1"/>
        </p:nvPicPr>
        <p:blipFill>
          <a:blip r:embed="rId2"/>
          <a:stretch>
            <a:fillRect/>
          </a:stretch>
        </p:blipFill>
        <p:spPr>
          <a:xfrm>
            <a:off x="356395" y="879476"/>
            <a:ext cx="4106863" cy="2901855"/>
          </a:xfrm>
          <a:prstGeom prst="rect">
            <a:avLst/>
          </a:prstGeom>
        </p:spPr>
      </p:pic>
      <p:pic>
        <p:nvPicPr>
          <p:cNvPr id="12" name="Grafik 11">
            <a:extLst>
              <a:ext uri="{FF2B5EF4-FFF2-40B4-BE49-F238E27FC236}">
                <a16:creationId xmlns:a16="http://schemas.microsoft.com/office/drawing/2014/main" id="{5F8B0FF6-425B-4D13-848E-1FF0F1CD3343}"/>
              </a:ext>
            </a:extLst>
          </p:cNvPr>
          <p:cNvPicPr>
            <a:picLocks noChangeAspect="1"/>
          </p:cNvPicPr>
          <p:nvPr userDrawn="1"/>
        </p:nvPicPr>
        <p:blipFill>
          <a:blip r:embed="rId3"/>
          <a:stretch>
            <a:fillRect/>
          </a:stretch>
        </p:blipFill>
        <p:spPr>
          <a:xfrm>
            <a:off x="4782654" y="2079928"/>
            <a:ext cx="3256654" cy="1831868"/>
          </a:xfrm>
          <a:prstGeom prst="rect">
            <a:avLst/>
          </a:prstGeom>
          <a:noFill/>
          <a:ln w="9525" algn="ctr">
            <a:solidFill>
              <a:schemeClr val="folHlink"/>
            </a:solidFill>
            <a:miter lim="800000"/>
            <a:headEnd/>
            <a:tailEnd/>
          </a:ln>
          <a:effectLst/>
        </p:spPr>
      </p:pic>
      <p:pic>
        <p:nvPicPr>
          <p:cNvPr id="13" name="Picture 4">
            <a:extLst>
              <a:ext uri="{FF2B5EF4-FFF2-40B4-BE49-F238E27FC236}">
                <a16:creationId xmlns:a16="http://schemas.microsoft.com/office/drawing/2014/main" id="{6B9B0A20-F625-4C90-A6C6-56F23997119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6373" y="234263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F935199B-6D35-4459-805A-D67C81AD6F3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82472" y="2600863"/>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
            <a:extLst>
              <a:ext uri="{FF2B5EF4-FFF2-40B4-BE49-F238E27FC236}">
                <a16:creationId xmlns:a16="http://schemas.microsoft.com/office/drawing/2014/main" id="{7D711B52-4DF2-483E-A1FA-F04E46964B1A}"/>
              </a:ext>
            </a:extLst>
          </p:cNvPr>
          <p:cNvSpPr txBox="1"/>
          <p:nvPr userDrawn="1"/>
        </p:nvSpPr>
        <p:spPr bwMode="gray">
          <a:xfrm>
            <a:off x="4679949" y="879475"/>
            <a:ext cx="4105275" cy="1836737"/>
          </a:xfrm>
          <a:prstGeom prst="rect">
            <a:avLst/>
          </a:prstGeom>
          <a:noFill/>
        </p:spPr>
        <p:txBody>
          <a:bodyPr wrap="square" lIns="0" tIns="0" rIns="0" bIns="0" rtlCol="0">
            <a:noAutofit/>
          </a:bodyPr>
          <a:lstStyle/>
          <a:p>
            <a:r>
              <a:rPr lang="en-US" sz="1100" noProof="0" dirty="0"/>
              <a:t>If you wish to show only one segment, meaning either “</a:t>
            </a:r>
            <a:r>
              <a:rPr lang="en-US" sz="1100" noProof="0" dirty="0" err="1"/>
              <a:t>oerlikon</a:t>
            </a:r>
            <a:r>
              <a:rPr lang="en-US" sz="1100" noProof="0" dirty="0"/>
              <a:t> </a:t>
            </a:r>
            <a:r>
              <a:rPr lang="en-US" sz="1100" noProof="0" dirty="0" err="1"/>
              <a:t>barmag</a:t>
            </a:r>
            <a:r>
              <a:rPr lang="en-US" sz="1100" noProof="0" dirty="0"/>
              <a:t>”, “</a:t>
            </a:r>
            <a:r>
              <a:rPr lang="en-US" sz="1100" noProof="0" dirty="0" err="1"/>
              <a:t>oerlikon</a:t>
            </a:r>
            <a:r>
              <a:rPr lang="en-US" sz="1100" noProof="0" dirty="0"/>
              <a:t> </a:t>
            </a:r>
            <a:r>
              <a:rPr lang="en-US" sz="1100" noProof="0" dirty="0" err="1"/>
              <a:t>neumag</a:t>
            </a:r>
            <a:r>
              <a:rPr lang="en-US" sz="1100" noProof="0" dirty="0"/>
              <a:t>” or “</a:t>
            </a:r>
            <a:r>
              <a:rPr lang="en-US" sz="1100" noProof="0" dirty="0" err="1"/>
              <a:t>oerlikon</a:t>
            </a:r>
            <a:r>
              <a:rPr lang="en-US" sz="1100" noProof="0" dirty="0"/>
              <a:t> nonwoven”, you can simply do that. We have designed different slide masters for you.</a:t>
            </a:r>
          </a:p>
          <a:p>
            <a:endParaRPr lang="en-US" sz="1100" noProof="0" dirty="0"/>
          </a:p>
          <a:p>
            <a:r>
              <a:rPr lang="en-US" sz="1100" noProof="0" dirty="0"/>
              <a:t>Depending on the segment, just switch via “Home” &gt; “Layout” and choose your master.</a:t>
            </a:r>
          </a:p>
          <a:p>
            <a:endParaRPr lang="en-US" sz="1200" noProof="0" dirty="0"/>
          </a:p>
        </p:txBody>
      </p:sp>
      <p:pic>
        <p:nvPicPr>
          <p:cNvPr id="16" name="Picture 2">
            <a:extLst>
              <a:ext uri="{FF2B5EF4-FFF2-40B4-BE49-F238E27FC236}">
                <a16:creationId xmlns:a16="http://schemas.microsoft.com/office/drawing/2014/main" id="{D783D11C-570A-46B0-87B4-AEC390E75FC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28570" y="285908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231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xplanations I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8775" y="879475"/>
            <a:ext cx="8426449" cy="1836737"/>
          </a:xfrm>
          <a:prstGeom prst="rect">
            <a:avLst/>
          </a:prstGeom>
          <a:noFill/>
        </p:spPr>
        <p:txBody>
          <a:bodyPr wrap="square" lIns="0" tIns="0" rIns="0" bIns="0" rtlCol="0">
            <a:noAutofit/>
          </a:bodyPr>
          <a:lstStyle/>
          <a:p>
            <a:r>
              <a:rPr lang="en-US" sz="1200" dirty="0"/>
              <a:t>You may also switch entire sections to another competence brand. </a:t>
            </a:r>
            <a:br>
              <a:rPr lang="en-US" sz="1200" dirty="0"/>
            </a:br>
            <a:r>
              <a:rPr lang="en-US" sz="1200" dirty="0"/>
              <a:t>If you haven’t done so far, please first copy all your slides into the respective brand template.</a:t>
            </a:r>
          </a:p>
          <a:p>
            <a:endParaRPr lang="en-US" sz="1200" dirty="0"/>
          </a:p>
          <a:p>
            <a:r>
              <a:rPr lang="en-US" sz="1200" dirty="0"/>
              <a:t>You may apply an competence brand either to several slides at once or to one slide at a time, depending on which competence brand you want to show. </a:t>
            </a:r>
            <a:r>
              <a:rPr lang="de-DE" sz="1200" dirty="0"/>
              <a:t>E.g. in </a:t>
            </a:r>
            <a:r>
              <a:rPr lang="de-DE" sz="1200" dirty="0" err="1"/>
              <a:t>the</a:t>
            </a:r>
            <a:r>
              <a:rPr lang="de-DE" sz="1200" dirty="0"/>
              <a:t> </a:t>
            </a:r>
            <a:r>
              <a:rPr lang="de-DE" sz="1200" dirty="0" err="1"/>
              <a:t>template</a:t>
            </a:r>
            <a:r>
              <a:rPr lang="de-DE" sz="1200" dirty="0"/>
              <a:t> </a:t>
            </a:r>
            <a:r>
              <a:rPr lang="de-DE" sz="1200" dirty="0" err="1"/>
              <a:t>for</a:t>
            </a:r>
            <a:r>
              <a:rPr lang="de-DE" sz="1200" dirty="0"/>
              <a:t> </a:t>
            </a:r>
            <a:r>
              <a:rPr lang="de-DE" sz="1200" dirty="0" err="1"/>
              <a:t>manmade</a:t>
            </a:r>
            <a:r>
              <a:rPr lang="de-DE" sz="1200" dirty="0"/>
              <a:t> </a:t>
            </a:r>
            <a:r>
              <a:rPr lang="de-DE" sz="1200" dirty="0" err="1"/>
              <a:t>fibers</a:t>
            </a:r>
            <a:r>
              <a:rPr lang="de-DE" sz="1200" dirty="0"/>
              <a:t> </a:t>
            </a:r>
            <a:r>
              <a:rPr lang="de-DE" sz="1200" dirty="0" err="1"/>
              <a:t>you</a:t>
            </a:r>
            <a:r>
              <a:rPr lang="de-DE" sz="1200" dirty="0"/>
              <a:t> </a:t>
            </a:r>
            <a:r>
              <a:rPr lang="de-DE" sz="1200" dirty="0" err="1"/>
              <a:t>can</a:t>
            </a:r>
            <a:r>
              <a:rPr lang="de-DE" sz="1200" dirty="0"/>
              <a:t> </a:t>
            </a:r>
            <a:r>
              <a:rPr lang="de-DE" sz="1200" dirty="0" err="1"/>
              <a:t>choose</a:t>
            </a:r>
            <a:r>
              <a:rPr lang="de-DE" sz="1200" dirty="0"/>
              <a:t> </a:t>
            </a:r>
            <a:r>
              <a:rPr lang="de-DE" sz="1200" dirty="0" err="1"/>
              <a:t>among</a:t>
            </a:r>
            <a:r>
              <a:rPr lang="de-DE" sz="1200" dirty="0"/>
              <a:t> 3 </a:t>
            </a:r>
            <a:r>
              <a:rPr lang="de-DE" sz="1200" dirty="0" err="1"/>
              <a:t>master</a:t>
            </a:r>
            <a:r>
              <a:rPr lang="de-DE" sz="1200" dirty="0"/>
              <a:t> </a:t>
            </a:r>
            <a:r>
              <a:rPr lang="de-DE" sz="1200" dirty="0" err="1"/>
              <a:t>styles</a:t>
            </a:r>
            <a:r>
              <a:rPr lang="de-DE" sz="1200" dirty="0"/>
              <a:t> – </a:t>
            </a:r>
            <a:br>
              <a:rPr lang="de-DE" sz="1200" dirty="0"/>
            </a:br>
            <a:r>
              <a:rPr lang="de-DE" sz="1200" dirty="0" err="1"/>
              <a:t>one</a:t>
            </a:r>
            <a:r>
              <a:rPr lang="de-DE" sz="1200" dirty="0"/>
              <a:t>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endParaRPr lang="de-DE" sz="1200" dirty="0"/>
          </a:p>
          <a:p>
            <a:r>
              <a:rPr lang="de-DE" sz="1200" dirty="0"/>
              <a:t>Just </a:t>
            </a:r>
            <a:r>
              <a:rPr lang="de-DE" sz="1200" dirty="0" err="1"/>
              <a:t>select</a:t>
            </a:r>
            <a:r>
              <a:rPr lang="de-DE" sz="1200" dirty="0"/>
              <a:t> </a:t>
            </a:r>
            <a:r>
              <a:rPr lang="de-DE" sz="1200" dirty="0" err="1"/>
              <a:t>the</a:t>
            </a:r>
            <a:r>
              <a:rPr lang="de-DE" sz="1200" dirty="0"/>
              <a:t> </a:t>
            </a:r>
            <a:r>
              <a:rPr lang="de-DE" sz="1200" dirty="0" err="1"/>
              <a:t>slide</a:t>
            </a:r>
            <a:r>
              <a:rPr lang="de-DE" sz="1200" dirty="0"/>
              <a:t>/s </a:t>
            </a:r>
            <a:r>
              <a:rPr lang="de-DE" sz="1200" dirty="0" err="1"/>
              <a:t>you</a:t>
            </a:r>
            <a:r>
              <a:rPr lang="de-DE" sz="1200" dirty="0"/>
              <a:t> </a:t>
            </a:r>
            <a:r>
              <a:rPr lang="de-DE" sz="1200" dirty="0" err="1"/>
              <a:t>want</a:t>
            </a:r>
            <a:r>
              <a:rPr lang="de-DE" sz="1200" dirty="0"/>
              <a:t> </a:t>
            </a:r>
            <a:r>
              <a:rPr lang="de-DE" sz="1200" dirty="0" err="1"/>
              <a:t>to</a:t>
            </a:r>
            <a:r>
              <a:rPr lang="de-DE" sz="1200" dirty="0"/>
              <a:t> </a:t>
            </a:r>
            <a:r>
              <a:rPr lang="de-DE" sz="1200" dirty="0" err="1"/>
              <a:t>change</a:t>
            </a:r>
            <a:r>
              <a:rPr lang="de-DE" sz="1200" dirty="0"/>
              <a:t>, </a:t>
            </a:r>
            <a:r>
              <a:rPr lang="de-DE" sz="1200" dirty="0" err="1"/>
              <a:t>go</a:t>
            </a:r>
            <a:r>
              <a:rPr lang="de-DE" sz="1200" dirty="0"/>
              <a:t> </a:t>
            </a:r>
            <a:r>
              <a:rPr lang="de-DE" sz="1200" dirty="0" err="1"/>
              <a:t>to</a:t>
            </a:r>
            <a:r>
              <a:rPr lang="de-DE" sz="1200" dirty="0"/>
              <a:t> Design </a:t>
            </a:r>
            <a:r>
              <a:rPr lang="de-DE" sz="1200" dirty="0" err="1"/>
              <a:t>and</a:t>
            </a:r>
            <a:r>
              <a:rPr lang="de-DE" sz="1200" dirty="0"/>
              <a:t> </a:t>
            </a:r>
            <a:r>
              <a:rPr lang="de-DE" sz="1200" dirty="0" err="1"/>
              <a:t>choose</a:t>
            </a:r>
            <a:r>
              <a:rPr lang="de-DE" sz="1200" dirty="0"/>
              <a:t> </a:t>
            </a:r>
            <a:r>
              <a:rPr lang="de-DE" sz="1200" dirty="0" err="1"/>
              <a:t>the</a:t>
            </a:r>
            <a:r>
              <a:rPr lang="de-DE" sz="1200" dirty="0"/>
              <a:t> </a:t>
            </a:r>
            <a:r>
              <a:rPr lang="en-US" sz="1200" dirty="0"/>
              <a:t>“theme” you want to use. </a:t>
            </a:r>
            <a:br>
              <a:rPr lang="en-US" sz="1200" dirty="0"/>
            </a:br>
            <a:r>
              <a:rPr lang="en-US" sz="1200" dirty="0"/>
              <a:t>Please only use the first 3 themes with the different competence brand logos.</a:t>
            </a:r>
          </a:p>
          <a:p>
            <a:endParaRPr lang="en-US" sz="1200"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859088"/>
            <a:ext cx="2773065" cy="11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9452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55354601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17662349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5458688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dirty="0"/>
              <a:t>Click to edit Master title style</a:t>
            </a:r>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0330982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74478651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17961679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de-DE"/>
              <a:t>Mastertitelformat bearbeiten</a:t>
            </a:r>
            <a:endParaRPr lang="en-US"/>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12370846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696142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43353739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98710203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9672006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94815935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Tree>
    <p:extLst>
      <p:ext uri="{BB962C8B-B14F-4D97-AF65-F5344CB8AC3E}">
        <p14:creationId xmlns:p14="http://schemas.microsoft.com/office/powerpoint/2010/main" val="112329595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583556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88959933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78434856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1750237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11" name="Title 10"/>
          <p:cNvSpPr>
            <a:spLocks noGrp="1"/>
          </p:cNvSpPr>
          <p:nvPr>
            <p:ph type="title"/>
          </p:nvPr>
        </p:nvSpPr>
        <p:spPr/>
        <p:txBody>
          <a:bodyPr/>
          <a:lstStyle/>
          <a:p>
            <a:r>
              <a:rPr lang="de-DE"/>
              <a:t>Mastertitelformat bearbeiten</a:t>
            </a:r>
            <a:endParaRPr lang="en-US"/>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89324021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9522915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03589899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46901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Tree>
    <p:extLst>
      <p:ext uri="{BB962C8B-B14F-4D97-AF65-F5344CB8AC3E}">
        <p14:creationId xmlns:p14="http://schemas.microsoft.com/office/powerpoint/2010/main" val="282897579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7150233"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18126602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2863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xplanations II/III">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9BD4167-D94C-4755-89CF-CAC8F140243B}"/>
              </a:ext>
            </a:extLst>
          </p:cNvPr>
          <p:cNvPicPr>
            <a:picLocks noChangeAspect="1"/>
          </p:cNvPicPr>
          <p:nvPr userDrawn="1"/>
        </p:nvPicPr>
        <p:blipFill>
          <a:blip r:embed="rId2"/>
          <a:stretch>
            <a:fillRect/>
          </a:stretch>
        </p:blipFill>
        <p:spPr>
          <a:xfrm>
            <a:off x="356395" y="879476"/>
            <a:ext cx="4106863" cy="2901855"/>
          </a:xfrm>
          <a:prstGeom prst="rect">
            <a:avLst/>
          </a:prstGeom>
        </p:spPr>
      </p:pic>
      <p:pic>
        <p:nvPicPr>
          <p:cNvPr id="6" name="Grafik 5">
            <a:extLst>
              <a:ext uri="{FF2B5EF4-FFF2-40B4-BE49-F238E27FC236}">
                <a16:creationId xmlns:a16="http://schemas.microsoft.com/office/drawing/2014/main" id="{24965E17-BBAF-4AD2-A8B2-984B89D229C4}"/>
              </a:ext>
            </a:extLst>
          </p:cNvPr>
          <p:cNvPicPr>
            <a:picLocks noChangeAspect="1"/>
          </p:cNvPicPr>
          <p:nvPr userDrawn="1"/>
        </p:nvPicPr>
        <p:blipFill>
          <a:blip r:embed="rId3"/>
          <a:stretch>
            <a:fillRect/>
          </a:stretch>
        </p:blipFill>
        <p:spPr>
          <a:xfrm>
            <a:off x="4782654" y="2079928"/>
            <a:ext cx="3256654" cy="1831868"/>
          </a:xfrm>
          <a:prstGeom prst="rect">
            <a:avLst/>
          </a:prstGeom>
          <a:noFill/>
          <a:ln w="9525" algn="ctr">
            <a:solidFill>
              <a:schemeClr val="folHlink"/>
            </a:solidFill>
            <a:miter lim="800000"/>
            <a:headEnd/>
            <a:tailEnd/>
          </a:ln>
          <a:effectLst/>
        </p:spPr>
      </p:pic>
      <p:pic>
        <p:nvPicPr>
          <p:cNvPr id="5124"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6373" y="234263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82472" y="2600863"/>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4679949" y="879475"/>
            <a:ext cx="4105275" cy="1836737"/>
          </a:xfrm>
          <a:prstGeom prst="rect">
            <a:avLst/>
          </a:prstGeom>
          <a:noFill/>
        </p:spPr>
        <p:txBody>
          <a:bodyPr wrap="square" lIns="0" tIns="0" rIns="0" bIns="0" rtlCol="0">
            <a:noAutofit/>
          </a:bodyPr>
          <a:lstStyle/>
          <a:p>
            <a:r>
              <a:rPr lang="en-US" sz="1100" noProof="0" dirty="0"/>
              <a:t>If you wish to show only one segment, meaning either “</a:t>
            </a:r>
            <a:r>
              <a:rPr lang="en-US" sz="1100" noProof="0" dirty="0" err="1"/>
              <a:t>oerlikon</a:t>
            </a:r>
            <a:r>
              <a:rPr lang="en-US" sz="1100" noProof="0" dirty="0"/>
              <a:t> </a:t>
            </a:r>
            <a:r>
              <a:rPr lang="en-US" sz="1100" noProof="0" dirty="0" err="1"/>
              <a:t>barmag</a:t>
            </a:r>
            <a:r>
              <a:rPr lang="en-US" sz="1100" noProof="0" dirty="0"/>
              <a:t>”, “</a:t>
            </a:r>
            <a:r>
              <a:rPr lang="en-US" sz="1100" noProof="0" dirty="0" err="1"/>
              <a:t>oerlikon</a:t>
            </a:r>
            <a:r>
              <a:rPr lang="en-US" sz="1100" noProof="0" dirty="0"/>
              <a:t> </a:t>
            </a:r>
            <a:r>
              <a:rPr lang="en-US" sz="1100" noProof="0" dirty="0" err="1"/>
              <a:t>neumag</a:t>
            </a:r>
            <a:r>
              <a:rPr lang="en-US" sz="1100" noProof="0" dirty="0"/>
              <a:t>” or “</a:t>
            </a:r>
            <a:r>
              <a:rPr lang="en-US" sz="1100" noProof="0" dirty="0" err="1"/>
              <a:t>oerlikon</a:t>
            </a:r>
            <a:r>
              <a:rPr lang="en-US" sz="1100" noProof="0" dirty="0"/>
              <a:t> nonwoven”, you can simply do that. We have designed different slide masters for you.</a:t>
            </a:r>
          </a:p>
          <a:p>
            <a:endParaRPr lang="en-US" sz="1100" noProof="0" dirty="0"/>
          </a:p>
          <a:p>
            <a:r>
              <a:rPr lang="en-US" sz="1100" noProof="0" dirty="0"/>
              <a:t>Depending on the segment, just switch via “Home” &gt; “Layout” and choose your master.</a:t>
            </a:r>
          </a:p>
          <a:p>
            <a:endParaRPr lang="en-US" sz="1200" noProof="0" dirty="0"/>
          </a:p>
        </p:txBody>
      </p:sp>
      <p:pic>
        <p:nvPicPr>
          <p:cNvPr id="512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28570" y="285908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8459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planations I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8775" y="879475"/>
            <a:ext cx="8426449" cy="1836737"/>
          </a:xfrm>
          <a:prstGeom prst="rect">
            <a:avLst/>
          </a:prstGeom>
          <a:noFill/>
        </p:spPr>
        <p:txBody>
          <a:bodyPr wrap="square" lIns="0" tIns="0" rIns="0" bIns="0" rtlCol="0">
            <a:noAutofit/>
          </a:bodyPr>
          <a:lstStyle/>
          <a:p>
            <a:r>
              <a:rPr lang="en-US" sz="1200" dirty="0"/>
              <a:t>You may also switch entire sections to another competence brand. </a:t>
            </a:r>
            <a:br>
              <a:rPr lang="en-US" sz="1200" dirty="0"/>
            </a:br>
            <a:r>
              <a:rPr lang="en-US" sz="1200" dirty="0"/>
              <a:t>If you haven’t done so far, please first copy all your slides into the respective brand template.</a:t>
            </a:r>
          </a:p>
          <a:p>
            <a:endParaRPr lang="en-US" sz="1200" dirty="0"/>
          </a:p>
          <a:p>
            <a:r>
              <a:rPr lang="en-US" sz="1200" dirty="0"/>
              <a:t>You may apply an competence brand either to several slides at once or to one slide at a time, depending on which competence brand you want to show. </a:t>
            </a:r>
            <a:r>
              <a:rPr lang="de-DE" sz="1200" dirty="0"/>
              <a:t>E.g. in </a:t>
            </a:r>
            <a:r>
              <a:rPr lang="de-DE" sz="1200" dirty="0" err="1"/>
              <a:t>the</a:t>
            </a:r>
            <a:r>
              <a:rPr lang="de-DE" sz="1200" dirty="0"/>
              <a:t> </a:t>
            </a:r>
            <a:r>
              <a:rPr lang="de-DE" sz="1200" dirty="0" err="1"/>
              <a:t>template</a:t>
            </a:r>
            <a:r>
              <a:rPr lang="de-DE" sz="1200" dirty="0"/>
              <a:t> </a:t>
            </a:r>
            <a:r>
              <a:rPr lang="de-DE" sz="1200" dirty="0" err="1"/>
              <a:t>for</a:t>
            </a:r>
            <a:r>
              <a:rPr lang="de-DE" sz="1200" dirty="0"/>
              <a:t> </a:t>
            </a:r>
            <a:r>
              <a:rPr lang="de-DE" sz="1200" dirty="0" err="1"/>
              <a:t>manmade</a:t>
            </a:r>
            <a:r>
              <a:rPr lang="de-DE" sz="1200" dirty="0"/>
              <a:t> </a:t>
            </a:r>
            <a:r>
              <a:rPr lang="de-DE" sz="1200" dirty="0" err="1"/>
              <a:t>fibers</a:t>
            </a:r>
            <a:r>
              <a:rPr lang="de-DE" sz="1200" dirty="0"/>
              <a:t> </a:t>
            </a:r>
            <a:r>
              <a:rPr lang="de-DE" sz="1200" dirty="0" err="1"/>
              <a:t>you</a:t>
            </a:r>
            <a:r>
              <a:rPr lang="de-DE" sz="1200" dirty="0"/>
              <a:t> </a:t>
            </a:r>
            <a:r>
              <a:rPr lang="de-DE" sz="1200" dirty="0" err="1"/>
              <a:t>can</a:t>
            </a:r>
            <a:r>
              <a:rPr lang="de-DE" sz="1200" dirty="0"/>
              <a:t> </a:t>
            </a:r>
            <a:r>
              <a:rPr lang="de-DE" sz="1200" dirty="0" err="1"/>
              <a:t>choose</a:t>
            </a:r>
            <a:r>
              <a:rPr lang="de-DE" sz="1200" dirty="0"/>
              <a:t> </a:t>
            </a:r>
            <a:r>
              <a:rPr lang="de-DE" sz="1200" dirty="0" err="1"/>
              <a:t>among</a:t>
            </a:r>
            <a:r>
              <a:rPr lang="de-DE" sz="1200" dirty="0"/>
              <a:t> 3 </a:t>
            </a:r>
            <a:r>
              <a:rPr lang="de-DE" sz="1200" dirty="0" err="1"/>
              <a:t>master</a:t>
            </a:r>
            <a:r>
              <a:rPr lang="de-DE" sz="1200" dirty="0"/>
              <a:t> </a:t>
            </a:r>
            <a:r>
              <a:rPr lang="de-DE" sz="1200" dirty="0" err="1"/>
              <a:t>styles</a:t>
            </a:r>
            <a:r>
              <a:rPr lang="de-DE" sz="1200" dirty="0"/>
              <a:t> – </a:t>
            </a:r>
            <a:br>
              <a:rPr lang="de-DE" sz="1200" dirty="0"/>
            </a:br>
            <a:r>
              <a:rPr lang="de-DE" sz="1200" dirty="0" err="1"/>
              <a:t>one</a:t>
            </a:r>
            <a:r>
              <a:rPr lang="de-DE" sz="1200" dirty="0"/>
              <a:t>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endParaRPr lang="de-DE" sz="1200" dirty="0"/>
          </a:p>
          <a:p>
            <a:r>
              <a:rPr lang="de-DE" sz="1200" dirty="0"/>
              <a:t>Just </a:t>
            </a:r>
            <a:r>
              <a:rPr lang="de-DE" sz="1200" dirty="0" err="1"/>
              <a:t>select</a:t>
            </a:r>
            <a:r>
              <a:rPr lang="de-DE" sz="1200" dirty="0"/>
              <a:t> </a:t>
            </a:r>
            <a:r>
              <a:rPr lang="de-DE" sz="1200" dirty="0" err="1"/>
              <a:t>the</a:t>
            </a:r>
            <a:r>
              <a:rPr lang="de-DE" sz="1200" dirty="0"/>
              <a:t> </a:t>
            </a:r>
            <a:r>
              <a:rPr lang="de-DE" sz="1200" dirty="0" err="1"/>
              <a:t>slide</a:t>
            </a:r>
            <a:r>
              <a:rPr lang="de-DE" sz="1200" dirty="0"/>
              <a:t>/s </a:t>
            </a:r>
            <a:r>
              <a:rPr lang="de-DE" sz="1200" dirty="0" err="1"/>
              <a:t>you</a:t>
            </a:r>
            <a:r>
              <a:rPr lang="de-DE" sz="1200" dirty="0"/>
              <a:t> </a:t>
            </a:r>
            <a:r>
              <a:rPr lang="de-DE" sz="1200" dirty="0" err="1"/>
              <a:t>want</a:t>
            </a:r>
            <a:r>
              <a:rPr lang="de-DE" sz="1200" dirty="0"/>
              <a:t> </a:t>
            </a:r>
            <a:r>
              <a:rPr lang="de-DE" sz="1200" dirty="0" err="1"/>
              <a:t>to</a:t>
            </a:r>
            <a:r>
              <a:rPr lang="de-DE" sz="1200" dirty="0"/>
              <a:t> </a:t>
            </a:r>
            <a:r>
              <a:rPr lang="de-DE" sz="1200" dirty="0" err="1"/>
              <a:t>change</a:t>
            </a:r>
            <a:r>
              <a:rPr lang="de-DE" sz="1200" dirty="0"/>
              <a:t>, </a:t>
            </a:r>
            <a:r>
              <a:rPr lang="de-DE" sz="1200" dirty="0" err="1"/>
              <a:t>go</a:t>
            </a:r>
            <a:r>
              <a:rPr lang="de-DE" sz="1200" dirty="0"/>
              <a:t> </a:t>
            </a:r>
            <a:r>
              <a:rPr lang="de-DE" sz="1200" dirty="0" err="1"/>
              <a:t>to</a:t>
            </a:r>
            <a:r>
              <a:rPr lang="de-DE" sz="1200" dirty="0"/>
              <a:t> Design </a:t>
            </a:r>
            <a:r>
              <a:rPr lang="de-DE" sz="1200" dirty="0" err="1"/>
              <a:t>and</a:t>
            </a:r>
            <a:r>
              <a:rPr lang="de-DE" sz="1200" dirty="0"/>
              <a:t> </a:t>
            </a:r>
            <a:r>
              <a:rPr lang="de-DE" sz="1200" dirty="0" err="1"/>
              <a:t>choose</a:t>
            </a:r>
            <a:r>
              <a:rPr lang="de-DE" sz="1200" dirty="0"/>
              <a:t> </a:t>
            </a:r>
            <a:r>
              <a:rPr lang="de-DE" sz="1200" dirty="0" err="1"/>
              <a:t>the</a:t>
            </a:r>
            <a:r>
              <a:rPr lang="de-DE" sz="1200" dirty="0"/>
              <a:t> </a:t>
            </a:r>
            <a:r>
              <a:rPr lang="en-US" sz="1200" dirty="0"/>
              <a:t>“theme” you want to use. </a:t>
            </a:r>
            <a:br>
              <a:rPr lang="en-US" sz="1200" dirty="0"/>
            </a:br>
            <a:r>
              <a:rPr lang="en-US" sz="1200" dirty="0"/>
              <a:t>Please only use the first 3 themes with the different competence brand logos.</a:t>
            </a:r>
          </a:p>
          <a:p>
            <a:endParaRPr lang="en-US" sz="1200"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859088"/>
            <a:ext cx="2773065" cy="11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5272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ags" Target="../tags/tag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2.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ags" Target="../tags/tag6.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image" Target="../media/image1.emf"/><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oleObject" Target="../embeddings/oleObject3.bin"/><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ags" Target="../tags/tag8.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image" Target="../media/image1.emf"/><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oleObject" Target="../embeddings/oleObject4.bin"/><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1860944-D880-495A-9928-367CBF8D9E61}"/>
              </a:ext>
            </a:extLst>
          </p:cNvPr>
          <p:cNvGraphicFramePr>
            <a:graphicFrameLocks noChangeAspect="1"/>
          </p:cNvGraphicFramePr>
          <p:nvPr userDrawn="1">
            <p:custDataLst>
              <p:tags r:id="rId27"/>
            </p:custDataLst>
            <p:extLst>
              <p:ext uri="{D42A27DB-BD31-4B8C-83A1-F6EECF244321}">
                <p14:modId xmlns:p14="http://schemas.microsoft.com/office/powerpoint/2010/main" val="1384124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98" imgH="499" progId="TCLayout.ActiveDocument.1">
                  <p:embed/>
                </p:oleObj>
              </mc:Choice>
              <mc:Fallback>
                <p:oleObj name="think-cell Slide" r:id="rId29" imgW="498" imgH="499" progId="TCLayout.ActiveDocument.1">
                  <p:embed/>
                  <p:pic>
                    <p:nvPicPr>
                      <p:cNvPr id="0" name=""/>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9043D1B-EBDE-41B3-93D7-56DA95FE82AA}"/>
              </a:ext>
            </a:extLst>
          </p:cNvPr>
          <p:cNvSpPr/>
          <p:nvPr userDrawn="1">
            <p:custDataLst>
              <p:tags r:id="rId28"/>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de-DE"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de-DE"/>
              <a:t>Mastertitelformat bearbeiten</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3419513"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a:t>
            </a:fld>
            <a:endParaRPr lang="en-US" dirty="0"/>
          </a:p>
        </p:txBody>
      </p:sp>
      <p:sp>
        <p:nvSpPr>
          <p:cNvPr id="4" name="Date Placeholder 3"/>
          <p:cNvSpPr>
            <a:spLocks noGrp="1"/>
          </p:cNvSpPr>
          <p:nvPr>
            <p:ph type="dt" sz="half" idx="2"/>
          </p:nvPr>
        </p:nvSpPr>
        <p:spPr bwMode="gray">
          <a:xfrm>
            <a:off x="4679950" y="4911725"/>
            <a:ext cx="1219995"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72" name="Freeform 7"/>
          <p:cNvSpPr>
            <a:spLocks noEditPoints="1"/>
          </p:cNvSpPr>
          <p:nvPr/>
        </p:nvSpPr>
        <p:spPr bwMode="gray">
          <a:xfrm>
            <a:off x="7884369" y="216875"/>
            <a:ext cx="899048" cy="19265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rgbClr val="EB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6"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7"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24" name="Group 123"/>
          <p:cNvGrpSpPr/>
          <p:nvPr/>
        </p:nvGrpSpPr>
        <p:grpSpPr>
          <a:xfrm>
            <a:off x="-12700" y="-134541"/>
            <a:ext cx="9156700" cy="107156"/>
            <a:chOff x="-12700" y="-134541"/>
            <a:chExt cx="9156700" cy="107156"/>
          </a:xfrm>
        </p:grpSpPr>
        <p:sp>
          <p:nvSpPr>
            <p:cNvPr id="125"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7"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69" name="Group 118"/>
            <p:cNvGrpSpPr>
              <a:grpSpLocks/>
            </p:cNvGrpSpPr>
            <p:nvPr userDrawn="1"/>
          </p:nvGrpSpPr>
          <p:grpSpPr bwMode="gray">
            <a:xfrm>
              <a:off x="357188" y="-80963"/>
              <a:ext cx="8428038" cy="53578"/>
              <a:chOff x="225" y="-63"/>
              <a:chExt cx="5309" cy="45"/>
            </a:xfrm>
          </p:grpSpPr>
          <p:sp>
            <p:nvSpPr>
              <p:cNvPr id="181"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1"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70"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3"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5"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6"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7"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8"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80"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2" name="Group 241"/>
          <p:cNvGrpSpPr/>
          <p:nvPr/>
        </p:nvGrpSpPr>
        <p:grpSpPr>
          <a:xfrm>
            <a:off x="-981075" y="404813"/>
            <a:ext cx="952501" cy="4745831"/>
            <a:chOff x="-981075" y="404813"/>
            <a:chExt cx="952501" cy="4745831"/>
          </a:xfrm>
        </p:grpSpPr>
        <p:sp>
          <p:nvSpPr>
            <p:cNvPr id="243"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9"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50"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1"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2"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3"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4"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5"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6"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7"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8"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0"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1"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2"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3"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9"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80" name="Group 118"/>
          <p:cNvGrpSpPr>
            <a:grpSpLocks/>
          </p:cNvGrpSpPr>
          <p:nvPr/>
        </p:nvGrpSpPr>
        <p:grpSpPr bwMode="gray">
          <a:xfrm>
            <a:off x="357188" y="5224440"/>
            <a:ext cx="8428038" cy="53578"/>
            <a:chOff x="225" y="-63"/>
            <a:chExt cx="5309" cy="45"/>
          </a:xfrm>
        </p:grpSpPr>
        <p:sp>
          <p:nvSpPr>
            <p:cNvPr id="281"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1"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2"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3"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5"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6"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7"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8"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300"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1"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7"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8"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9"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10"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1"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2"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3"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4"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5"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6"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8"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
        <p:nvSpPr>
          <p:cNvPr id="118" name="Graphic 8">
            <a:extLst>
              <a:ext uri="{FF2B5EF4-FFF2-40B4-BE49-F238E27FC236}">
                <a16:creationId xmlns:a16="http://schemas.microsoft.com/office/drawing/2014/main" id="{36E6FC03-2123-4458-B7A2-B53BBF36D46F}"/>
              </a:ext>
            </a:extLst>
          </p:cNvPr>
          <p:cNvSpPr>
            <a:spLocks/>
          </p:cNvSpPr>
          <p:nvPr userDrawn="1"/>
        </p:nvSpPr>
        <p:spPr>
          <a:xfrm>
            <a:off x="7642033" y="4829940"/>
            <a:ext cx="490091" cy="211365"/>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119" name="Graphic 3">
            <a:extLst>
              <a:ext uri="{FF2B5EF4-FFF2-40B4-BE49-F238E27FC236}">
                <a16:creationId xmlns:a16="http://schemas.microsoft.com/office/drawing/2014/main" id="{030CBCD9-30F1-4A44-961B-A6A5B118E39E}"/>
              </a:ext>
            </a:extLst>
          </p:cNvPr>
          <p:cNvSpPr>
            <a:spLocks/>
          </p:cNvSpPr>
          <p:nvPr userDrawn="1"/>
        </p:nvSpPr>
        <p:spPr>
          <a:xfrm>
            <a:off x="6981730" y="4829940"/>
            <a:ext cx="490091" cy="211365"/>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120" name="Graphic 10">
            <a:extLst>
              <a:ext uri="{FF2B5EF4-FFF2-40B4-BE49-F238E27FC236}">
                <a16:creationId xmlns:a16="http://schemas.microsoft.com/office/drawing/2014/main" id="{554F13DF-AF86-44CB-845B-9CB88E65783B}"/>
              </a:ext>
            </a:extLst>
          </p:cNvPr>
          <p:cNvGrpSpPr>
            <a:grpSpLocks/>
          </p:cNvGrpSpPr>
          <p:nvPr userDrawn="1"/>
        </p:nvGrpSpPr>
        <p:grpSpPr>
          <a:xfrm>
            <a:off x="8302336" y="4825602"/>
            <a:ext cx="490091" cy="192973"/>
            <a:chOff x="3810000" y="2271712"/>
            <a:chExt cx="1524000" cy="600075"/>
          </a:xfrm>
        </p:grpSpPr>
        <p:sp>
          <p:nvSpPr>
            <p:cNvPr id="121" name="Freeform: Shape 120">
              <a:extLst>
                <a:ext uri="{FF2B5EF4-FFF2-40B4-BE49-F238E27FC236}">
                  <a16:creationId xmlns:a16="http://schemas.microsoft.com/office/drawing/2014/main" id="{E5695B69-A52D-40F5-8478-753D60B4CB64}"/>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2FFBE63F-58AF-4414-A7A3-BCC6C391D034}"/>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2591851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5" r:id="rId7"/>
    <p:sldLayoutId id="2147483654" r:id="rId8"/>
    <p:sldLayoutId id="2147483656" r:id="rId9"/>
    <p:sldLayoutId id="2147483657" r:id="rId10"/>
    <p:sldLayoutId id="2147483665" r:id="rId11"/>
    <p:sldLayoutId id="2147483658" r:id="rId12"/>
    <p:sldLayoutId id="2147483659" r:id="rId13"/>
    <p:sldLayoutId id="2147483660" r:id="rId14"/>
    <p:sldLayoutId id="2147483668" r:id="rId15"/>
    <p:sldLayoutId id="2147483666" r:id="rId16"/>
    <p:sldLayoutId id="2147483667" r:id="rId17"/>
    <p:sldLayoutId id="2147483669" r:id="rId18"/>
    <p:sldLayoutId id="2147483662" r:id="rId19"/>
    <p:sldLayoutId id="2147483749" r:id="rId20"/>
    <p:sldLayoutId id="2147483748" r:id="rId21"/>
    <p:sldLayoutId id="2147483720" r:id="rId22"/>
    <p:sldLayoutId id="2147483721" r:id="rId23"/>
    <p:sldLayoutId id="2147483722" r:id="rId24"/>
    <p:sldLayoutId id="2147483723" r:id="rId25"/>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1BC6B23-5D81-452E-8B21-0D69DF1AA20F}"/>
              </a:ext>
            </a:extLst>
          </p:cNvPr>
          <p:cNvGraphicFramePr>
            <a:graphicFrameLocks noChangeAspect="1"/>
          </p:cNvGraphicFramePr>
          <p:nvPr userDrawn="1">
            <p:custDataLst>
              <p:tags r:id="rId26"/>
            </p:custDataLst>
            <p:extLst>
              <p:ext uri="{D42A27DB-BD31-4B8C-83A1-F6EECF244321}">
                <p14:modId xmlns:p14="http://schemas.microsoft.com/office/powerpoint/2010/main" val="3929379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79D48F8-ED90-4854-BA7D-BD2E654987AC}"/>
              </a:ext>
            </a:extLst>
          </p:cNvPr>
          <p:cNvSpPr/>
          <p:nvPr userDrawn="1">
            <p:custDataLst>
              <p:tags r:id="rId27"/>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en-US" dirty="0"/>
              <a:t>Click to edit Master title style</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a:t>
            </a:fld>
            <a:endParaRPr lang="en-US" dirty="0"/>
          </a:p>
        </p:txBody>
      </p:sp>
      <p:sp>
        <p:nvSpPr>
          <p:cNvPr id="4" name="Date Placeholder 3"/>
          <p:cNvSpPr>
            <a:spLocks noGrp="1"/>
          </p:cNvSpPr>
          <p:nvPr>
            <p:ph type="dt" sz="half" idx="2"/>
          </p:nvPr>
        </p:nvSpPr>
        <p:spPr bwMode="gray">
          <a:xfrm>
            <a:off x="7885113" y="4911725"/>
            <a:ext cx="900111"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6"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7" name="Group 116"/>
          <p:cNvGrpSpPr/>
          <p:nvPr/>
        </p:nvGrpSpPr>
        <p:grpSpPr>
          <a:xfrm>
            <a:off x="-12700" y="-134541"/>
            <a:ext cx="9156700" cy="107156"/>
            <a:chOff x="-12700" y="-134541"/>
            <a:chExt cx="9156700" cy="107156"/>
          </a:xfrm>
        </p:grpSpPr>
        <p:sp>
          <p:nvSpPr>
            <p:cNvPr id="124"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7" name="Group 118"/>
            <p:cNvGrpSpPr>
              <a:grpSpLocks/>
            </p:cNvGrpSpPr>
            <p:nvPr userDrawn="1"/>
          </p:nvGrpSpPr>
          <p:grpSpPr bwMode="gray">
            <a:xfrm>
              <a:off x="357188" y="-80963"/>
              <a:ext cx="8428038" cy="53578"/>
              <a:chOff x="225" y="-63"/>
              <a:chExt cx="5309" cy="45"/>
            </a:xfrm>
          </p:grpSpPr>
          <p:sp>
            <p:nvSpPr>
              <p:cNvPr id="1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6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5"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6"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7"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1" name="Group 240"/>
          <p:cNvGrpSpPr/>
          <p:nvPr/>
        </p:nvGrpSpPr>
        <p:grpSpPr>
          <a:xfrm>
            <a:off x="-981075" y="404813"/>
            <a:ext cx="952501" cy="4745831"/>
            <a:chOff x="-981075" y="404813"/>
            <a:chExt cx="952501" cy="4745831"/>
          </a:xfrm>
        </p:grpSpPr>
        <p:sp>
          <p:nvSpPr>
            <p:cNvPr id="242"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4"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5"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6"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7"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0"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1"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2"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9" name="Group 118"/>
          <p:cNvGrpSpPr>
            <a:grpSpLocks/>
          </p:cNvGrpSpPr>
          <p:nvPr/>
        </p:nvGrpSpPr>
        <p:grpSpPr bwMode="gray">
          <a:xfrm>
            <a:off x="357188" y="5224440"/>
            <a:ext cx="8428038" cy="53578"/>
            <a:chOff x="225" y="-63"/>
            <a:chExt cx="5309" cy="45"/>
          </a:xfrm>
        </p:grpSpPr>
        <p:sp>
          <p:nvSpPr>
            <p:cNvPr id="2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1"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2"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5"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6"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7"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0"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7"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8"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9"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0"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1"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2"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3"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4"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5"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
        <p:nvSpPr>
          <p:cNvPr id="113" name="Graphic 3">
            <a:extLst>
              <a:ext uri="{FF2B5EF4-FFF2-40B4-BE49-F238E27FC236}">
                <a16:creationId xmlns:a16="http://schemas.microsoft.com/office/drawing/2014/main" id="{3D2E502B-526B-4C91-897E-3D557A942C3A}"/>
              </a:ext>
            </a:extLst>
          </p:cNvPr>
          <p:cNvSpPr>
            <a:spLocks/>
          </p:cNvSpPr>
          <p:nvPr userDrawn="1"/>
        </p:nvSpPr>
        <p:spPr>
          <a:xfrm>
            <a:off x="7885261" y="216875"/>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30299222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50" r:id="rId20"/>
    <p:sldLayoutId id="2147483751" r:id="rId21"/>
    <p:sldLayoutId id="2147483714" r:id="rId22"/>
    <p:sldLayoutId id="2147483715" r:id="rId23"/>
    <p:sldLayoutId id="2147483718" r:id="rId24"/>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6F86756-FD02-4C15-BFEE-518DB5DB83EB}"/>
              </a:ext>
            </a:extLst>
          </p:cNvPr>
          <p:cNvGraphicFramePr>
            <a:graphicFrameLocks noChangeAspect="1"/>
          </p:cNvGraphicFramePr>
          <p:nvPr userDrawn="1">
            <p:custDataLst>
              <p:tags r:id="rId26"/>
            </p:custDataLst>
            <p:extLst>
              <p:ext uri="{D42A27DB-BD31-4B8C-83A1-F6EECF244321}">
                <p14:modId xmlns:p14="http://schemas.microsoft.com/office/powerpoint/2010/main" val="104712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5779902-06EC-44D5-B421-938EE408A274}"/>
              </a:ext>
            </a:extLst>
          </p:cNvPr>
          <p:cNvSpPr/>
          <p:nvPr userDrawn="1">
            <p:custDataLst>
              <p:tags r:id="rId27"/>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en-US" dirty="0"/>
              <a:t>Click to edit Master title style</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a:t>
            </a:fld>
            <a:endParaRPr lang="en-US" dirty="0"/>
          </a:p>
        </p:txBody>
      </p:sp>
      <p:sp>
        <p:nvSpPr>
          <p:cNvPr id="4" name="Date Placeholder 3"/>
          <p:cNvSpPr>
            <a:spLocks noGrp="1"/>
          </p:cNvSpPr>
          <p:nvPr>
            <p:ph type="dt" sz="half" idx="2"/>
          </p:nvPr>
        </p:nvSpPr>
        <p:spPr bwMode="gray">
          <a:xfrm>
            <a:off x="7885113" y="4911725"/>
            <a:ext cx="900111"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5"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6" name="Group 115"/>
          <p:cNvGrpSpPr/>
          <p:nvPr/>
        </p:nvGrpSpPr>
        <p:grpSpPr>
          <a:xfrm>
            <a:off x="-12700" y="-134541"/>
            <a:ext cx="9156700" cy="107156"/>
            <a:chOff x="-12700" y="-134541"/>
            <a:chExt cx="9156700" cy="107156"/>
          </a:xfrm>
        </p:grpSpPr>
        <p:sp>
          <p:nvSpPr>
            <p:cNvPr id="117"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7" name="Group 118"/>
            <p:cNvGrpSpPr>
              <a:grpSpLocks/>
            </p:cNvGrpSpPr>
            <p:nvPr userDrawn="1"/>
          </p:nvGrpSpPr>
          <p:grpSpPr bwMode="gray">
            <a:xfrm>
              <a:off x="357188" y="-80963"/>
              <a:ext cx="8428038" cy="53578"/>
              <a:chOff x="225" y="-63"/>
              <a:chExt cx="5309" cy="45"/>
            </a:xfrm>
          </p:grpSpPr>
          <p:sp>
            <p:nvSpPr>
              <p:cNvPr id="1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6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5"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6"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7"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1" name="Group 240"/>
          <p:cNvGrpSpPr/>
          <p:nvPr/>
        </p:nvGrpSpPr>
        <p:grpSpPr>
          <a:xfrm>
            <a:off x="-981075" y="404813"/>
            <a:ext cx="952501" cy="4745831"/>
            <a:chOff x="-981075" y="404813"/>
            <a:chExt cx="952501" cy="4745831"/>
          </a:xfrm>
        </p:grpSpPr>
        <p:sp>
          <p:nvSpPr>
            <p:cNvPr id="242"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4"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5"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6"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7"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0"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1"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2"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9" name="Group 118"/>
          <p:cNvGrpSpPr>
            <a:grpSpLocks/>
          </p:cNvGrpSpPr>
          <p:nvPr/>
        </p:nvGrpSpPr>
        <p:grpSpPr bwMode="gray">
          <a:xfrm>
            <a:off x="357188" y="5224440"/>
            <a:ext cx="8428038" cy="53578"/>
            <a:chOff x="225" y="-63"/>
            <a:chExt cx="5309" cy="45"/>
          </a:xfrm>
        </p:grpSpPr>
        <p:sp>
          <p:nvSpPr>
            <p:cNvPr id="2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1"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2"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5"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6"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7"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0"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7"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8"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9"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0"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1"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2"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3"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4"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5"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
        <p:nvSpPr>
          <p:cNvPr id="113" name="Graphic 8">
            <a:extLst>
              <a:ext uri="{FF2B5EF4-FFF2-40B4-BE49-F238E27FC236}">
                <a16:creationId xmlns:a16="http://schemas.microsoft.com/office/drawing/2014/main" id="{BF56E81B-F195-48E5-90BD-09CBBFA044B7}"/>
              </a:ext>
            </a:extLst>
          </p:cNvPr>
          <p:cNvSpPr>
            <a:spLocks/>
          </p:cNvSpPr>
          <p:nvPr userDrawn="1"/>
        </p:nvSpPr>
        <p:spPr>
          <a:xfrm>
            <a:off x="7885113" y="216875"/>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4759257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752" r:id="rId20"/>
    <p:sldLayoutId id="2147483753" r:id="rId21"/>
    <p:sldLayoutId id="2147483691" r:id="rId22"/>
    <p:sldLayoutId id="2147483716" r:id="rId23"/>
    <p:sldLayoutId id="2147483717" r:id="rId24"/>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F99F827-DC23-45AE-83ED-ABB33076655B}"/>
              </a:ext>
            </a:extLst>
          </p:cNvPr>
          <p:cNvGraphicFramePr>
            <a:graphicFrameLocks noChangeAspect="1"/>
          </p:cNvGraphicFramePr>
          <p:nvPr userDrawn="1">
            <p:custDataLst>
              <p:tags r:id="rId26"/>
            </p:custDataLst>
            <p:extLst>
              <p:ext uri="{D42A27DB-BD31-4B8C-83A1-F6EECF244321}">
                <p14:modId xmlns:p14="http://schemas.microsoft.com/office/powerpoint/2010/main" val="3515339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05C7ABD-78F0-425F-B722-BEBB66A24B29}"/>
              </a:ext>
            </a:extLst>
          </p:cNvPr>
          <p:cNvSpPr/>
          <p:nvPr userDrawn="1">
            <p:custDataLst>
              <p:tags r:id="rId27"/>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en-US" dirty="0"/>
              <a:t>Click to edit Master title style</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a:t>
            </a:fld>
            <a:endParaRPr lang="en-US" dirty="0"/>
          </a:p>
        </p:txBody>
      </p:sp>
      <p:sp>
        <p:nvSpPr>
          <p:cNvPr id="4" name="Date Placeholder 3"/>
          <p:cNvSpPr>
            <a:spLocks noGrp="1"/>
          </p:cNvSpPr>
          <p:nvPr>
            <p:ph type="dt" sz="half" idx="2"/>
          </p:nvPr>
        </p:nvSpPr>
        <p:spPr bwMode="gray">
          <a:xfrm>
            <a:off x="7885113" y="4911725"/>
            <a:ext cx="900111"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5"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6" name="Group 115"/>
          <p:cNvGrpSpPr/>
          <p:nvPr/>
        </p:nvGrpSpPr>
        <p:grpSpPr>
          <a:xfrm>
            <a:off x="-12700" y="-134541"/>
            <a:ext cx="9156700" cy="107156"/>
            <a:chOff x="-12700" y="-134541"/>
            <a:chExt cx="9156700" cy="107156"/>
          </a:xfrm>
        </p:grpSpPr>
        <p:sp>
          <p:nvSpPr>
            <p:cNvPr id="117"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7" name="Group 118"/>
            <p:cNvGrpSpPr>
              <a:grpSpLocks/>
            </p:cNvGrpSpPr>
            <p:nvPr userDrawn="1"/>
          </p:nvGrpSpPr>
          <p:grpSpPr bwMode="gray">
            <a:xfrm>
              <a:off x="357188" y="-80963"/>
              <a:ext cx="8428038" cy="53578"/>
              <a:chOff x="225" y="-63"/>
              <a:chExt cx="5309" cy="45"/>
            </a:xfrm>
          </p:grpSpPr>
          <p:sp>
            <p:nvSpPr>
              <p:cNvPr id="1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6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5"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6"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7"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1" name="Group 240"/>
          <p:cNvGrpSpPr/>
          <p:nvPr/>
        </p:nvGrpSpPr>
        <p:grpSpPr>
          <a:xfrm>
            <a:off x="-981075" y="404813"/>
            <a:ext cx="952501" cy="4745831"/>
            <a:chOff x="-981075" y="404813"/>
            <a:chExt cx="952501" cy="4745831"/>
          </a:xfrm>
        </p:grpSpPr>
        <p:sp>
          <p:nvSpPr>
            <p:cNvPr id="242"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4"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5"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6"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7"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0"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1"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2"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9" name="Group 118"/>
          <p:cNvGrpSpPr>
            <a:grpSpLocks/>
          </p:cNvGrpSpPr>
          <p:nvPr/>
        </p:nvGrpSpPr>
        <p:grpSpPr bwMode="gray">
          <a:xfrm>
            <a:off x="357188" y="5224440"/>
            <a:ext cx="8428038" cy="53578"/>
            <a:chOff x="225" y="-63"/>
            <a:chExt cx="5309" cy="45"/>
          </a:xfrm>
        </p:grpSpPr>
        <p:sp>
          <p:nvSpPr>
            <p:cNvPr id="2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1"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2"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5"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6"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7"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0"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7"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8"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9"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0"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1"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2"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3"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4"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5"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nvGrpSpPr>
          <p:cNvPr id="113" name="Graphic 10">
            <a:extLst>
              <a:ext uri="{FF2B5EF4-FFF2-40B4-BE49-F238E27FC236}">
                <a16:creationId xmlns:a16="http://schemas.microsoft.com/office/drawing/2014/main" id="{D306E140-3868-490C-89C1-04A712C75AE9}"/>
              </a:ext>
            </a:extLst>
          </p:cNvPr>
          <p:cNvGrpSpPr>
            <a:grpSpLocks/>
          </p:cNvGrpSpPr>
          <p:nvPr userDrawn="1"/>
        </p:nvGrpSpPr>
        <p:grpSpPr>
          <a:xfrm>
            <a:off x="7885113" y="216875"/>
            <a:ext cx="900112" cy="354419"/>
            <a:chOff x="3810000" y="2271712"/>
            <a:chExt cx="1524000" cy="600075"/>
          </a:xfrm>
        </p:grpSpPr>
        <p:sp>
          <p:nvSpPr>
            <p:cNvPr id="118" name="Freeform: Shape 117">
              <a:extLst>
                <a:ext uri="{FF2B5EF4-FFF2-40B4-BE49-F238E27FC236}">
                  <a16:creationId xmlns:a16="http://schemas.microsoft.com/office/drawing/2014/main" id="{C31318F9-52B7-4A4A-9AD3-99EE6919E152}"/>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86616232-59F6-4002-99D3-D6A5D6F95BA0}"/>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57174425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54" r:id="rId20"/>
    <p:sldLayoutId id="2147483755" r:id="rId21"/>
    <p:sldLayoutId id="2147483745" r:id="rId22"/>
    <p:sldLayoutId id="2147483746" r:id="rId23"/>
    <p:sldLayoutId id="2147483747" r:id="rId24"/>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erlikon.com/polymer-processing/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hyperlink" Target="https://www.oerlikon.com/polymer-processing/en/solutions-technologies/gear-metering-pump-technologie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rlikon.com/ecoma/files/Oerlikon_Automation.zip" TargetMode="External"/><Relationship Id="rId2" Type="http://schemas.openxmlformats.org/officeDocument/2006/relationships/hyperlink" Target="https://www.oerlikon.com/polymer-processing/en/solutions-technologies/automation-solutions/" TargetMode="External"/><Relationship Id="rId1" Type="http://schemas.openxmlformats.org/officeDocument/2006/relationships/slideLayout" Target="../slideLayouts/slideLayout3.xml"/><Relationship Id="rId4" Type="http://schemas.openxmlformats.org/officeDocument/2006/relationships/hyperlink" Target="https://www.oerlikon.com/polymer-processing/en/solutions-technologies/the-successful-automation-in-the-chemical-fiber-indust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erlikon.com/polymer-processing/en/" TargetMode="External"/><Relationship Id="rId2" Type="http://schemas.openxmlformats.org/officeDocument/2006/relationships/hyperlink" Target="https://www.oerlikon.com/polymer-processing/en/solutions-technologies/software-solutions/" TargetMode="External"/><Relationship Id="rId1" Type="http://schemas.openxmlformats.org/officeDocument/2006/relationships/slideLayout" Target="../slideLayouts/slideLayout3.xml"/><Relationship Id="rId5" Type="http://schemas.openxmlformats.org/officeDocument/2006/relationships/hyperlink" Target="https://www.oerlikon.com/ecoma/files/Oerlikon_Digital_Solution.zip" TargetMode="Externa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hyperlink" Target="https://www.oerlikon.com/polymer-processing/en/about-us/location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52.jpg"/><Relationship Id="rId4" Type="http://schemas.openxmlformats.org/officeDocument/2006/relationships/hyperlink" Target="mailto:info.manmade-fibers@oerlikon.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0.png"/><Relationship Id="rId3" Type="http://schemas.openxmlformats.org/officeDocument/2006/relationships/hyperlink" Target="https://www.oerlikon.com/polymer-processing/en/solutions-technologies/polymer-processing/" TargetMode="External"/><Relationship Id="rId21" Type="http://schemas.openxmlformats.org/officeDocument/2006/relationships/image" Target="../media/image31.gif"/><Relationship Id="rId7" Type="http://schemas.openxmlformats.org/officeDocument/2006/relationships/image" Target="../media/image20.jpeg"/><Relationship Id="rId12" Type="http://schemas.openxmlformats.org/officeDocument/2006/relationships/image" Target="../media/image25.jpe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hyperlink" Target="Manmade%20Fibers/e-save%20single%20loop%202016%20final.mp4" TargetMode="Externa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G"/><Relationship Id="rId23" Type="http://schemas.openxmlformats.org/officeDocument/2006/relationships/image" Target="../media/image33.png"/><Relationship Id="rId10" Type="http://schemas.openxmlformats.org/officeDocument/2006/relationships/image" Target="../media/image23.jpeg"/><Relationship Id="rId19" Type="http://schemas.openxmlformats.org/officeDocument/2006/relationships/slide" Target="slide2.xml"/><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s://www.oerlikon.com/polymer-processing/en/solutions-technologies/polymer-process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oerlikon.com/ecoma/files/Oerlikon_Barmag_CP.zip" TargetMode="Externa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hyperlink" Target="https://www.oerlikon.com/ecoma/files/Oerlikon_Barmag_Filament_Yarn_new.zip" TargetMode="External"/><Relationship Id="rId3" Type="http://schemas.openxmlformats.org/officeDocument/2006/relationships/hyperlink" Target="https://www.oerlikon.com/polymer-processing/en/solutions-technologies/from-melt-to%E2%80%A6/filament-yarn-poyfdy/" TargetMode="External"/><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oerlikon.com/ecoma/files/Oerlikon_Barmag_Textured_Yarn.zip" TargetMode="External"/><Relationship Id="rId5" Type="http://schemas.openxmlformats.org/officeDocument/2006/relationships/image" Target="../media/image40.png"/><Relationship Id="rId4" Type="http://schemas.openxmlformats.org/officeDocument/2006/relationships/hyperlink" Target="https://www.oerlikon.com/polymer-processing/en/solutions-technologies/from-melt-to%E2%80%A6/textured-yarn-d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erlikon.com/polymer-processing/en/solutions-technologies/from-melt-to%E2%80%A6/industrial-yarn-idy-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oerlikon.com/ecoma/files/Oerlikon_Barmag_Industrial_Yarn.zip"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www.oerlikon.com/polymer-processing/en/solutions-technologies/from-melt-to%E2%80%A6/carpet-yarn-bcf/" TargetMode="External"/><Relationship Id="rId7" Type="http://schemas.openxmlformats.org/officeDocument/2006/relationships/hyperlink" Target="https://www.oerlikon.com/ecoma/files/Oerlikon_Neumag_Carpet_Yarn.zi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oerlikon.com/polymer-processing/en/solutions-technologies/from-melt-to%E2%80%A6/staple-fiber-bales/" TargetMode="External"/><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www.oerlikon.com/ecoma/files/Oerlikon_Neumag_StapleFiber_new.zip" TargetMode="External"/><Relationship Id="rId4" Type="http://schemas.openxmlformats.org/officeDocument/2006/relationships/image" Target="../media/image46.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oerlikon.com/polymer-processing/en/solutions-technologies/from-melt-to%E2%80%A6/nonwoven-material/" TargetMode="Externa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www.oerlikon.com/ecoma/files/DL_Oerlikon_Nonwoven_new.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8775" y="411163"/>
            <a:ext cx="7237561" cy="1174192"/>
          </a:xfrm>
        </p:spPr>
        <p:txBody>
          <a:bodyPr/>
          <a:lstStyle/>
          <a:p>
            <a:r>
              <a:rPr lang="de-DE" dirty="0" err="1"/>
              <a:t>From</a:t>
            </a:r>
            <a:r>
              <a:rPr lang="de-DE" dirty="0"/>
              <a:t> Melt </a:t>
            </a:r>
            <a:r>
              <a:rPr lang="de-DE" dirty="0" err="1"/>
              <a:t>to</a:t>
            </a:r>
            <a:r>
              <a:rPr lang="de-DE" dirty="0"/>
              <a:t> </a:t>
            </a:r>
            <a:r>
              <a:rPr lang="de-DE" dirty="0" err="1"/>
              <a:t>Yarn</a:t>
            </a:r>
            <a:r>
              <a:rPr lang="de-DE" dirty="0"/>
              <a:t>, Fibers and </a:t>
            </a:r>
            <a:r>
              <a:rPr lang="de-DE" dirty="0" err="1"/>
              <a:t>Nonwovens</a:t>
            </a:r>
            <a:br>
              <a:rPr lang="de-DE" dirty="0"/>
            </a:br>
            <a:r>
              <a:rPr lang="de-DE" dirty="0"/>
              <a:t>Clean Technology. Smart Factory.</a:t>
            </a:r>
            <a:br>
              <a:rPr lang="ja-JP" altLang="de-DE" dirty="0"/>
            </a:br>
            <a:endParaRPr lang="en-US" noProof="0" dirty="0"/>
          </a:p>
        </p:txBody>
      </p:sp>
      <p:sp>
        <p:nvSpPr>
          <p:cNvPr id="3" name="Untertitel 2"/>
          <p:cNvSpPr>
            <a:spLocks noGrp="1"/>
          </p:cNvSpPr>
          <p:nvPr>
            <p:ph type="subTitle" idx="1"/>
          </p:nvPr>
        </p:nvSpPr>
        <p:spPr/>
        <p:txBody>
          <a:bodyPr/>
          <a:lstStyle/>
          <a:p>
            <a:r>
              <a:rPr lang="en-US" dirty="0">
                <a:hlinkClick r:id="rId3"/>
              </a:rPr>
              <a:t>Oerlikon Polymer Processing Solutions Division </a:t>
            </a:r>
            <a:endParaRPr lang="en-US" dirty="0"/>
          </a:p>
          <a:p>
            <a:r>
              <a:rPr lang="en-US" noProof="0" dirty="0"/>
              <a:t>Remscheid</a:t>
            </a:r>
          </a:p>
          <a:p>
            <a:r>
              <a:rPr lang="en-US" noProof="0"/>
              <a:t>June </a:t>
            </a:r>
            <a:r>
              <a:rPr lang="en-US" noProof="0" dirty="0"/>
              <a:t>2024</a:t>
            </a:r>
          </a:p>
        </p:txBody>
      </p:sp>
      <p:pic>
        <p:nvPicPr>
          <p:cNvPr id="7" name="Picture 2"/>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22" r="2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descr="Ein Bild, das Sport, Spiel enthält.&#10;&#10;Automatisch generierte Beschreibung">
            <a:extLst>
              <a:ext uri="{FF2B5EF4-FFF2-40B4-BE49-F238E27FC236}">
                <a16:creationId xmlns:a16="http://schemas.microsoft.com/office/drawing/2014/main" id="{77CB7A2B-2208-4BBA-85F5-99A972ED55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 t="18907" r="100" b="17400"/>
          <a:stretch/>
        </p:blipFill>
        <p:spPr>
          <a:xfrm>
            <a:off x="0" y="2716213"/>
            <a:ext cx="9144000" cy="2427287"/>
          </a:xfrm>
          <a:prstGeom prst="rect">
            <a:avLst/>
          </a:prstGeom>
        </p:spPr>
      </p:pic>
    </p:spTree>
    <p:extLst>
      <p:ext uri="{BB962C8B-B14F-4D97-AF65-F5344CB8AC3E}">
        <p14:creationId xmlns:p14="http://schemas.microsoft.com/office/powerpoint/2010/main" val="3948279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EA6CBB0-F2F8-43B3-B17D-4A81EA3D1A16}"/>
              </a:ext>
            </a:extLst>
          </p:cNvPr>
          <p:cNvSpPr>
            <a:spLocks noGrp="1"/>
          </p:cNvSpPr>
          <p:nvPr>
            <p:ph type="sldNum" sz="quarter" idx="15"/>
          </p:nvPr>
        </p:nvSpPr>
        <p:spPr/>
        <p:txBody>
          <a:bodyPr/>
          <a:lstStyle/>
          <a:p>
            <a:r>
              <a:rPr lang="en-US" noProof="0"/>
              <a:t>Page </a:t>
            </a:r>
            <a:fld id="{D126E9C2-5A98-4FED-83CF-BD978A28F274}" type="slidenum">
              <a:rPr lang="en-US" noProof="0" smtClean="0"/>
              <a:pPr/>
              <a:t>10</a:t>
            </a:fld>
            <a:endParaRPr lang="en-US" noProof="0" dirty="0"/>
          </a:p>
        </p:txBody>
      </p:sp>
      <p:sp>
        <p:nvSpPr>
          <p:cNvPr id="5" name="Titel 4">
            <a:extLst>
              <a:ext uri="{FF2B5EF4-FFF2-40B4-BE49-F238E27FC236}">
                <a16:creationId xmlns:a16="http://schemas.microsoft.com/office/drawing/2014/main" id="{594FEA7E-00C0-4A35-8504-44DF05143C85}"/>
              </a:ext>
            </a:extLst>
          </p:cNvPr>
          <p:cNvSpPr>
            <a:spLocks noGrp="1"/>
          </p:cNvSpPr>
          <p:nvPr>
            <p:ph type="title"/>
          </p:nvPr>
        </p:nvSpPr>
        <p:spPr/>
        <p:txBody>
          <a:bodyPr/>
          <a:lstStyle/>
          <a:p>
            <a:r>
              <a:rPr lang="de-DE" dirty="0"/>
              <a:t>Flow</a:t>
            </a:r>
            <a:r>
              <a:rPr lang="de-DE" baseline="0" dirty="0"/>
              <a:t> Control</a:t>
            </a:r>
            <a:endParaRPr lang="de-DE" dirty="0"/>
          </a:p>
        </p:txBody>
      </p:sp>
      <p:sp>
        <p:nvSpPr>
          <p:cNvPr id="7" name="Text Placeholder 5">
            <a:extLst>
              <a:ext uri="{FF2B5EF4-FFF2-40B4-BE49-F238E27FC236}">
                <a16:creationId xmlns:a16="http://schemas.microsoft.com/office/drawing/2014/main" id="{8D2E1A93-029E-49D9-A57C-8C09D318288B}"/>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b="1" dirty="0">
                <a:hlinkClick r:id="rId2"/>
              </a:rPr>
              <a:t>Flow Control Solutions</a:t>
            </a:r>
            <a:endParaRPr lang="en-US" sz="900" b="1" dirty="0"/>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8" name="Text Placeholder 5">
            <a:extLst>
              <a:ext uri="{FF2B5EF4-FFF2-40B4-BE49-F238E27FC236}">
                <a16:creationId xmlns:a16="http://schemas.microsoft.com/office/drawing/2014/main" id="{7F907318-BF47-4D18-88C1-0CEE6A50487F}"/>
              </a:ext>
            </a:extLst>
          </p:cNvPr>
          <p:cNvSpPr txBox="1">
            <a:spLocks/>
          </p:cNvSpPr>
          <p:nvPr/>
        </p:nvSpPr>
        <p:spPr bwMode="gray">
          <a:xfrm>
            <a:off x="3240088" y="886978"/>
            <a:ext cx="5545137" cy="305292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Flow Control Equipment</a:t>
            </a:r>
          </a:p>
          <a:p>
            <a:pPr lvl="7"/>
            <a:r>
              <a:rPr lang="en-US" sz="800" dirty="0"/>
              <a:t>Oerlikon has a high precision flow control components business that offers a large selection of gear metering pumps for the textile and other industries, including the automotive, chemical and paint markets. With Oerlikon HRSflow the division develops innovative hot runner systems for the polymer processing industry. In cooperation with Oerlikon Balzers, highly efficient and effective coating solutions are offered here from a single source.</a:t>
            </a:r>
          </a:p>
          <a:p>
            <a:pPr lvl="7"/>
            <a:r>
              <a:rPr lang="en-US" sz="800" dirty="0"/>
              <a:t>Oerlikon Barmag gear metering pumps are used worldwide as process engineering components in applications involving chemicals, plastics, paints and dyes as well as PUR.</a:t>
            </a:r>
          </a:p>
        </p:txBody>
      </p:sp>
      <p:sp>
        <p:nvSpPr>
          <p:cNvPr id="14" name="Text Placeholder 5">
            <a:extLst>
              <a:ext uri="{FF2B5EF4-FFF2-40B4-BE49-F238E27FC236}">
                <a16:creationId xmlns:a16="http://schemas.microsoft.com/office/drawing/2014/main" id="{D300287A-2AA3-4408-9358-F08AD780E182}"/>
              </a:ext>
            </a:extLst>
          </p:cNvPr>
          <p:cNvSpPr txBox="1">
            <a:spLocks/>
          </p:cNvSpPr>
          <p:nvPr/>
        </p:nvSpPr>
        <p:spPr bwMode="gray">
          <a:xfrm>
            <a:off x="5709821" y="1976284"/>
            <a:ext cx="2697232" cy="2087816"/>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800" b="1" dirty="0"/>
              <a:t>Pumps for Non-textile Applications</a:t>
            </a:r>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Polymer Extrusion</a:t>
            </a:r>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a:t>
            </a:r>
            <a:r>
              <a:rPr lang="de-DE" sz="800" b="0" dirty="0" err="1"/>
              <a:t>Paints</a:t>
            </a:r>
            <a:endParaRPr lang="de-DE" sz="800" b="0" dirty="0"/>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Chemicals</a:t>
            </a:r>
          </a:p>
          <a:p>
            <a:pPr marL="171450" lvl="1" indent="-171450">
              <a:spcAft>
                <a:spcPts val="0"/>
              </a:spcAft>
              <a:buFont typeface="Arial" panose="020B0604020202020204" pitchFamily="34" charset="0"/>
              <a:buChar char="•"/>
            </a:pPr>
            <a:r>
              <a:rPr lang="en-US" sz="800" b="0" dirty="0"/>
              <a:t>Metering Pumps for Multi-Purpose Applications</a:t>
            </a:r>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PUR</a:t>
            </a:r>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Composites</a:t>
            </a:r>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Hot-Melt </a:t>
            </a:r>
            <a:r>
              <a:rPr lang="de-DE" sz="800" b="0" dirty="0" err="1"/>
              <a:t>Adhesives</a:t>
            </a:r>
            <a:endParaRPr lang="de-DE" sz="800" b="0" dirty="0"/>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a:t>
            </a:r>
            <a:r>
              <a:rPr lang="de-DE" sz="800" b="0" dirty="0" err="1"/>
              <a:t>Silicones</a:t>
            </a:r>
            <a:endParaRPr lang="de-DE" sz="800" b="0" dirty="0"/>
          </a:p>
          <a:p>
            <a:pPr marL="171450" lvl="1" indent="-171450">
              <a:spcAft>
                <a:spcPts val="0"/>
              </a:spcAft>
              <a:buFont typeface="Arial" panose="020B0604020202020204" pitchFamily="34" charset="0"/>
              <a:buChar char="•"/>
            </a:pPr>
            <a:r>
              <a:rPr lang="de-DE" sz="800" b="0" dirty="0"/>
              <a:t>Metering Pumps </a:t>
            </a:r>
            <a:r>
              <a:rPr lang="de-DE" sz="800" b="0" dirty="0" err="1"/>
              <a:t>for</a:t>
            </a:r>
            <a:r>
              <a:rPr lang="de-DE" sz="800" b="0" dirty="0"/>
              <a:t> </a:t>
            </a:r>
            <a:r>
              <a:rPr lang="de-DE" sz="800" b="0" dirty="0" err="1"/>
              <a:t>Oils</a:t>
            </a:r>
            <a:endParaRPr lang="de-DE" sz="800" b="0" dirty="0"/>
          </a:p>
          <a:p>
            <a:pPr marL="171450" lvl="1" indent="-171450">
              <a:spcAft>
                <a:spcPts val="0"/>
              </a:spcAft>
              <a:buFont typeface="Arial" panose="020B0604020202020204" pitchFamily="34" charset="0"/>
              <a:buChar char="•"/>
            </a:pPr>
            <a:r>
              <a:rPr lang="de-DE" sz="800" b="0" dirty="0" err="1"/>
              <a:t>Eccentric</a:t>
            </a:r>
            <a:r>
              <a:rPr lang="de-DE" sz="800" b="0" dirty="0"/>
              <a:t> </a:t>
            </a:r>
            <a:r>
              <a:rPr lang="de-DE" sz="800" b="0" dirty="0" err="1"/>
              <a:t>Screw</a:t>
            </a:r>
            <a:r>
              <a:rPr lang="de-DE" sz="800" b="0" dirty="0"/>
              <a:t> Pumps </a:t>
            </a:r>
            <a:r>
              <a:rPr lang="de-DE" sz="800" b="0" dirty="0" err="1"/>
              <a:t>for</a:t>
            </a:r>
            <a:r>
              <a:rPr lang="de-DE" sz="800" b="0" dirty="0"/>
              <a:t> </a:t>
            </a:r>
            <a:r>
              <a:rPr lang="de-DE" sz="800" b="0" dirty="0" err="1"/>
              <a:t>Filled</a:t>
            </a:r>
            <a:r>
              <a:rPr lang="de-DE" sz="800" b="0" dirty="0"/>
              <a:t> Media</a:t>
            </a:r>
          </a:p>
        </p:txBody>
      </p:sp>
      <p:sp>
        <p:nvSpPr>
          <p:cNvPr id="3" name="Textfeld 2">
            <a:extLst>
              <a:ext uri="{FF2B5EF4-FFF2-40B4-BE49-F238E27FC236}">
                <a16:creationId xmlns:a16="http://schemas.microsoft.com/office/drawing/2014/main" id="{21469719-7D7B-5CD6-7754-F960F1E00747}"/>
              </a:ext>
            </a:extLst>
          </p:cNvPr>
          <p:cNvSpPr txBox="1"/>
          <p:nvPr/>
        </p:nvSpPr>
        <p:spPr>
          <a:xfrm>
            <a:off x="3155239" y="3925498"/>
            <a:ext cx="2538908" cy="830997"/>
          </a:xfrm>
          <a:prstGeom prst="rect">
            <a:avLst/>
          </a:prstGeom>
          <a:noFill/>
        </p:spPr>
        <p:txBody>
          <a:bodyPr wrap="square">
            <a:spAutoFit/>
          </a:bodyPr>
          <a:lstStyle/>
          <a:p>
            <a:r>
              <a:rPr lang="en-US" sz="800" b="1" dirty="0"/>
              <a:t>Hot Runner Systems</a:t>
            </a:r>
          </a:p>
          <a:p>
            <a:r>
              <a:rPr lang="en-US" sz="800" dirty="0"/>
              <a:t>Oerlikon HRSflow develops innovative hot runner systems for the polymer processing industry. In cooperation with Oerlikon Balzers, highly efficient and effective coating solutions are offered here from a single source.</a:t>
            </a:r>
            <a:endParaRPr lang="de-DE" sz="800" dirty="0"/>
          </a:p>
        </p:txBody>
      </p:sp>
      <p:sp>
        <p:nvSpPr>
          <p:cNvPr id="6" name="Text Placeholder 5">
            <a:extLst>
              <a:ext uri="{FF2B5EF4-FFF2-40B4-BE49-F238E27FC236}">
                <a16:creationId xmlns:a16="http://schemas.microsoft.com/office/drawing/2014/main" id="{6ED9301D-17B9-A840-C587-8AC4FAFC64DA}"/>
              </a:ext>
            </a:extLst>
          </p:cNvPr>
          <p:cNvSpPr txBox="1">
            <a:spLocks/>
          </p:cNvSpPr>
          <p:nvPr/>
        </p:nvSpPr>
        <p:spPr bwMode="gray">
          <a:xfrm>
            <a:off x="3240088" y="1976284"/>
            <a:ext cx="2250809" cy="305292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800" b="1" dirty="0"/>
              <a:t>Pumps for Manmade Fiber Applications</a:t>
            </a:r>
          </a:p>
          <a:p>
            <a:pPr lvl="1">
              <a:spcAft>
                <a:spcPts val="0"/>
              </a:spcAft>
            </a:pPr>
            <a:r>
              <a:rPr lang="en-US" sz="800" b="0" dirty="0"/>
              <a:t>Gear metering pumps in textile manufacturing are extremely popular. This is above all due to the fact that numerous systems are being modernized in terms of their efficiency and specialization. And it is precisely here that Oerlikon Barmag pumps are deployed, as we have the perfect solution for every application.</a:t>
            </a:r>
            <a:br>
              <a:rPr lang="en-US" sz="800" b="0" dirty="0"/>
            </a:br>
            <a:endParaRPr lang="de-DE" sz="800" b="0" dirty="0"/>
          </a:p>
          <a:p>
            <a:pPr marL="171450" lvl="1" indent="-171450">
              <a:spcAft>
                <a:spcPts val="0"/>
              </a:spcAft>
              <a:buFont typeface="Arial" panose="020B0604020202020204" pitchFamily="34" charset="0"/>
              <a:buChar char="•"/>
            </a:pPr>
            <a:r>
              <a:rPr lang="de-DE" sz="800" b="0" dirty="0"/>
              <a:t>Spinning Pumps </a:t>
            </a:r>
            <a:r>
              <a:rPr lang="de-DE" sz="800" b="0" dirty="0" err="1"/>
              <a:t>for</a:t>
            </a:r>
            <a:r>
              <a:rPr lang="de-DE" sz="800" b="0" dirty="0"/>
              <a:t> Manmade Fibers</a:t>
            </a:r>
          </a:p>
          <a:p>
            <a:pPr marL="171450" lvl="1" indent="-171450">
              <a:spcAft>
                <a:spcPts val="0"/>
              </a:spcAft>
              <a:buFont typeface="Arial" panose="020B0604020202020204" pitchFamily="34" charset="0"/>
              <a:buChar char="•"/>
            </a:pPr>
            <a:r>
              <a:rPr lang="de-DE" sz="800" b="0" dirty="0"/>
              <a:t>Spinning </a:t>
            </a:r>
            <a:r>
              <a:rPr lang="de-DE" sz="800" b="0" dirty="0" err="1"/>
              <a:t>pumps</a:t>
            </a:r>
            <a:r>
              <a:rPr lang="de-DE" sz="800" b="0" dirty="0"/>
              <a:t> </a:t>
            </a:r>
            <a:r>
              <a:rPr lang="de-DE" sz="800" b="0" dirty="0" err="1"/>
              <a:t>for</a:t>
            </a:r>
            <a:r>
              <a:rPr lang="de-DE" sz="800" b="0" dirty="0"/>
              <a:t> </a:t>
            </a:r>
            <a:r>
              <a:rPr lang="de-DE" sz="800" b="0" dirty="0" err="1"/>
              <a:t>special</a:t>
            </a:r>
            <a:r>
              <a:rPr lang="de-DE" sz="800" b="0" dirty="0"/>
              <a:t> </a:t>
            </a:r>
            <a:r>
              <a:rPr lang="de-DE" sz="800" b="0" dirty="0" err="1"/>
              <a:t>fibers</a:t>
            </a:r>
            <a:endParaRPr lang="de-DE" sz="800" b="0" dirty="0"/>
          </a:p>
          <a:p>
            <a:pPr marL="171450" lvl="1" indent="-171450">
              <a:spcAft>
                <a:spcPts val="0"/>
              </a:spcAft>
              <a:buFont typeface="Arial" panose="020B0604020202020204" pitchFamily="34" charset="0"/>
              <a:buChar char="•"/>
            </a:pPr>
            <a:r>
              <a:rPr lang="de-DE" sz="800" b="0" dirty="0"/>
              <a:t>Spin finish </a:t>
            </a:r>
            <a:r>
              <a:rPr lang="de-DE" sz="800" b="0" dirty="0" err="1"/>
              <a:t>pumps</a:t>
            </a:r>
            <a:r>
              <a:rPr lang="de-DE" sz="800" b="0" dirty="0"/>
              <a:t> </a:t>
            </a:r>
            <a:r>
              <a:rPr lang="de-DE" sz="800" b="0" dirty="0" err="1"/>
              <a:t>for</a:t>
            </a:r>
            <a:r>
              <a:rPr lang="de-DE" sz="800" b="0" dirty="0"/>
              <a:t> Manmade Fibers</a:t>
            </a:r>
          </a:p>
          <a:p>
            <a:pPr marL="171450" lvl="1" indent="-171450">
              <a:spcAft>
                <a:spcPts val="0"/>
              </a:spcAft>
              <a:buFont typeface="Arial" panose="020B0604020202020204" pitchFamily="34" charset="0"/>
              <a:buChar char="•"/>
            </a:pPr>
            <a:r>
              <a:rPr lang="de-DE" sz="800" b="0" dirty="0" err="1"/>
              <a:t>Dosing</a:t>
            </a:r>
            <a:r>
              <a:rPr lang="de-DE" sz="800" b="0" dirty="0"/>
              <a:t> Pumps </a:t>
            </a:r>
            <a:r>
              <a:rPr lang="de-DE" sz="800" b="0" dirty="0" err="1"/>
              <a:t>for</a:t>
            </a:r>
            <a:r>
              <a:rPr lang="de-DE" sz="800" b="0" dirty="0"/>
              <a:t> Additives &amp; </a:t>
            </a:r>
            <a:r>
              <a:rPr lang="de-DE" sz="800" b="0" dirty="0" err="1"/>
              <a:t>Dyes</a:t>
            </a:r>
            <a:endParaRPr lang="de-DE" sz="8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p:txBody>
      </p:sp>
      <p:sp>
        <p:nvSpPr>
          <p:cNvPr id="11" name="Text Placeholder 5">
            <a:extLst>
              <a:ext uri="{FF2B5EF4-FFF2-40B4-BE49-F238E27FC236}">
                <a16:creationId xmlns:a16="http://schemas.microsoft.com/office/drawing/2014/main" id="{AF159EC3-C97C-07FB-02F5-3C32568EFE77}"/>
              </a:ext>
            </a:extLst>
          </p:cNvPr>
          <p:cNvSpPr txBox="1">
            <a:spLocks/>
          </p:cNvSpPr>
          <p:nvPr/>
        </p:nvSpPr>
        <p:spPr bwMode="gray">
          <a:xfrm>
            <a:off x="5814765" y="4515966"/>
            <a:ext cx="2250809" cy="153006"/>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1">
              <a:spcAft>
                <a:spcPts val="0"/>
              </a:spcAft>
            </a:pPr>
            <a:r>
              <a:rPr lang="en-US" sz="900" b="1" dirty="0">
                <a:solidFill>
                  <a:srgbClr val="FF0000"/>
                </a:solidFill>
                <a:hlinkClick r:id="rId2">
                  <a:extLst>
                    <a:ext uri="{A12FA001-AC4F-418D-AE19-62706E023703}">
                      <ahyp:hlinkClr xmlns:ahyp="http://schemas.microsoft.com/office/drawing/2018/hyperlinkcolor" val="tx"/>
                    </a:ext>
                  </a:extLst>
                </a:hlinkClick>
              </a:rPr>
              <a:t>&gt;&gt; more</a:t>
            </a:r>
            <a:endParaRPr lang="de-DE" sz="900" b="0" dirty="0"/>
          </a:p>
        </p:txBody>
      </p:sp>
    </p:spTree>
    <p:extLst>
      <p:ext uri="{BB962C8B-B14F-4D97-AF65-F5344CB8AC3E}">
        <p14:creationId xmlns:p14="http://schemas.microsoft.com/office/powerpoint/2010/main" val="38030934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896F74A-D53F-47D7-9A31-8C5D8375BDC2}"/>
              </a:ext>
            </a:extLst>
          </p:cNvPr>
          <p:cNvSpPr>
            <a:spLocks noGrp="1"/>
          </p:cNvSpPr>
          <p:nvPr>
            <p:ph type="sldNum" sz="quarter" idx="15"/>
          </p:nvPr>
        </p:nvSpPr>
        <p:spPr/>
        <p:txBody>
          <a:bodyPr/>
          <a:lstStyle/>
          <a:p>
            <a:r>
              <a:rPr lang="en-US" noProof="0"/>
              <a:t>Page </a:t>
            </a:r>
            <a:fld id="{D126E9C2-5A98-4FED-83CF-BD978A28F274}" type="slidenum">
              <a:rPr lang="en-US" noProof="0" smtClean="0"/>
              <a:pPr/>
              <a:t>11</a:t>
            </a:fld>
            <a:endParaRPr lang="en-US" noProof="0" dirty="0"/>
          </a:p>
        </p:txBody>
      </p:sp>
      <p:sp>
        <p:nvSpPr>
          <p:cNvPr id="5" name="Titel 4">
            <a:extLst>
              <a:ext uri="{FF2B5EF4-FFF2-40B4-BE49-F238E27FC236}">
                <a16:creationId xmlns:a16="http://schemas.microsoft.com/office/drawing/2014/main" id="{FE28FF5B-892F-4EA1-8D07-565C86E4F8B3}"/>
              </a:ext>
            </a:extLst>
          </p:cNvPr>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Automation Solutions </a:t>
            </a:r>
            <a:endParaRPr lang="de-DE" dirty="0">
              <a:effectLst/>
            </a:endParaRPr>
          </a:p>
        </p:txBody>
      </p:sp>
      <p:sp>
        <p:nvSpPr>
          <p:cNvPr id="6" name="Text Placeholder 5">
            <a:extLst>
              <a:ext uri="{FF2B5EF4-FFF2-40B4-BE49-F238E27FC236}">
                <a16:creationId xmlns:a16="http://schemas.microsoft.com/office/drawing/2014/main" id="{F4221DCC-3567-44DD-8299-1CB85CF2909E}"/>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b="1" dirty="0">
                <a:hlinkClick r:id="rId2"/>
              </a:rPr>
              <a:t>Automation Solutions </a:t>
            </a:r>
            <a:endParaRPr lang="en-US" sz="900" b="1" dirty="0"/>
          </a:p>
          <a:p>
            <a:pPr lvl="2"/>
            <a:r>
              <a:rPr lang="en-US" sz="900" dirty="0"/>
              <a:t>Digital Solutions</a:t>
            </a:r>
          </a:p>
        </p:txBody>
      </p:sp>
      <p:sp>
        <p:nvSpPr>
          <p:cNvPr id="7" name="Text Placeholder 5">
            <a:extLst>
              <a:ext uri="{FF2B5EF4-FFF2-40B4-BE49-F238E27FC236}">
                <a16:creationId xmlns:a16="http://schemas.microsoft.com/office/drawing/2014/main" id="{84AF1C2C-2D59-4BFC-92B6-0306B199FD6C}"/>
              </a:ext>
            </a:extLst>
          </p:cNvPr>
          <p:cNvSpPr txBox="1">
            <a:spLocks/>
          </p:cNvSpPr>
          <p:nvPr/>
        </p:nvSpPr>
        <p:spPr bwMode="gray">
          <a:xfrm>
            <a:off x="3240088" y="886978"/>
            <a:ext cx="5545137" cy="2659573"/>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Automation along the textile value chain</a:t>
            </a:r>
          </a:p>
          <a:p>
            <a:pPr lvl="7"/>
            <a:r>
              <a:rPr lang="en-US" sz="900" dirty="0"/>
              <a:t>Our aim is to make life easier for our customers. That is why we automate work processes on our machines and systems wherever possible and sensible. The focus here is on yarn handling, occupational safety and ergonomics.</a:t>
            </a:r>
            <a:br>
              <a:rPr lang="en-US" sz="900" dirty="0"/>
            </a:br>
            <a:endParaRPr lang="en-US" sz="900" dirty="0"/>
          </a:p>
          <a:p>
            <a:pPr lvl="7"/>
            <a:r>
              <a:rPr lang="en-US" sz="900" b="1" dirty="0"/>
              <a:t>Wiping Robot</a:t>
            </a:r>
          </a:p>
          <a:p>
            <a:pPr lvl="7"/>
            <a:r>
              <a:rPr lang="en-US" sz="900" dirty="0"/>
              <a:t>The wiping robot guarantees outstanding yarn quality with a high degree of efficiency and optimized systems management. As a result, yarn manufacturers can minimize costs and maximize profits. How is this possible? It’s really quite simple: conventionally, the wiping process is sweat-inducing work. By automating it, yarn manufacturers can not only increase the full package rate and reduce the yarn break rate – they can also minimize the deployment of staff at the spin packs and produce less waste, hence supporting their HSE (Health – Safety – Environment) initiatives.</a:t>
            </a:r>
            <a:br>
              <a:rPr lang="en-US" sz="900" dirty="0"/>
            </a:br>
            <a:endParaRPr lang="en-US" sz="900" dirty="0"/>
          </a:p>
          <a:p>
            <a:pPr lvl="7"/>
            <a:r>
              <a:rPr lang="en-US" sz="900" b="1" dirty="0"/>
              <a:t>Intralogistics solutions</a:t>
            </a:r>
          </a:p>
          <a:p>
            <a:pPr lvl="7"/>
            <a:r>
              <a:rPr lang="en-US" sz="900" dirty="0"/>
              <a:t>Together with our partner IG Automation GmbH, we offer comprehensive solutions in the field of intralogistics.</a:t>
            </a:r>
          </a:p>
          <a:p>
            <a:pPr lvl="7"/>
            <a:br>
              <a:rPr lang="en-US" sz="900" dirty="0"/>
            </a:br>
            <a:endParaRPr lang="de-DE" sz="900" dirty="0"/>
          </a:p>
        </p:txBody>
      </p:sp>
      <p:sp>
        <p:nvSpPr>
          <p:cNvPr id="18" name="Footer Placeholder 2">
            <a:extLst>
              <a:ext uri="{FF2B5EF4-FFF2-40B4-BE49-F238E27FC236}">
                <a16:creationId xmlns:a16="http://schemas.microsoft.com/office/drawing/2014/main" id="{5A403E86-4857-4F36-A22F-31201F7E6F9F}"/>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3"/>
              </a:rPr>
              <a:t>&gt;&gt; Picture </a:t>
            </a:r>
            <a:r>
              <a:rPr lang="de-DE" dirty="0" err="1">
                <a:solidFill>
                  <a:srgbClr val="FF0000"/>
                </a:solidFill>
                <a:hlinkClick r:id="rId3"/>
              </a:rPr>
              <a:t>download</a:t>
            </a:r>
            <a:r>
              <a:rPr lang="de-DE" dirty="0">
                <a:solidFill>
                  <a:srgbClr val="FF0000"/>
                </a:solidFill>
                <a:hlinkClick r:id="rId3"/>
              </a:rPr>
              <a:t> Automation Solutions</a:t>
            </a:r>
            <a:endParaRPr lang="de-DE" dirty="0">
              <a:solidFill>
                <a:srgbClr val="FF0000"/>
              </a:solidFill>
            </a:endParaRPr>
          </a:p>
        </p:txBody>
      </p:sp>
      <p:sp>
        <p:nvSpPr>
          <p:cNvPr id="12" name="Textfeld 11">
            <a:extLst>
              <a:ext uri="{FF2B5EF4-FFF2-40B4-BE49-F238E27FC236}">
                <a16:creationId xmlns:a16="http://schemas.microsoft.com/office/drawing/2014/main" id="{184A360A-59B9-5279-C1C3-78BD349629EF}"/>
              </a:ext>
            </a:extLst>
          </p:cNvPr>
          <p:cNvSpPr txBox="1"/>
          <p:nvPr/>
        </p:nvSpPr>
        <p:spPr>
          <a:xfrm>
            <a:off x="3183676" y="3366770"/>
            <a:ext cx="4170002" cy="1200329"/>
          </a:xfrm>
          <a:prstGeom prst="rect">
            <a:avLst/>
          </a:prstGeom>
          <a:noFill/>
        </p:spPr>
        <p:txBody>
          <a:bodyPr wrap="square">
            <a:spAutoFit/>
          </a:bodyPr>
          <a:lstStyle/>
          <a:p>
            <a:pPr marL="171450" indent="-171450">
              <a:buFont typeface="Arial" panose="020B0604020202020204" pitchFamily="34" charset="0"/>
              <a:buChar char="•"/>
            </a:pPr>
            <a:r>
              <a:rPr lang="en-US" sz="900" dirty="0"/>
              <a:t>Doffing systems for spinning machines</a:t>
            </a:r>
          </a:p>
          <a:p>
            <a:pPr marL="171450" indent="-171450">
              <a:buFont typeface="Arial" panose="020B0604020202020204" pitchFamily="34" charset="0"/>
              <a:buChar char="•"/>
            </a:pPr>
            <a:r>
              <a:rPr lang="en-US" sz="900" dirty="0"/>
              <a:t>Doffing for texturing machines</a:t>
            </a:r>
          </a:p>
          <a:p>
            <a:pPr marL="171450" indent="-171450">
              <a:buFont typeface="Arial" panose="020B0604020202020204" pitchFamily="34" charset="0"/>
              <a:buChar char="•"/>
            </a:pPr>
            <a:r>
              <a:rPr lang="en-US" sz="900" dirty="0"/>
              <a:t>Transport</a:t>
            </a:r>
          </a:p>
          <a:p>
            <a:pPr marL="171450" indent="-171450">
              <a:buFont typeface="Arial" panose="020B0604020202020204" pitchFamily="34" charset="0"/>
              <a:buChar char="•"/>
            </a:pPr>
            <a:r>
              <a:rPr lang="en-US" sz="900" dirty="0"/>
              <a:t>Intermediate storage systems</a:t>
            </a:r>
          </a:p>
          <a:p>
            <a:pPr marL="171450" indent="-171450">
              <a:buFont typeface="Arial" panose="020B0604020202020204" pitchFamily="34" charset="0"/>
              <a:buChar char="•"/>
            </a:pPr>
            <a:r>
              <a:rPr lang="en-US" sz="900" dirty="0"/>
              <a:t>Automatic packing </a:t>
            </a:r>
          </a:p>
          <a:p>
            <a:pPr marL="171450" indent="-171450">
              <a:buFont typeface="Arial" panose="020B0604020202020204" pitchFamily="34" charset="0"/>
              <a:buChar char="•"/>
            </a:pPr>
            <a:r>
              <a:rPr lang="en-US" sz="900" dirty="0"/>
              <a:t>Pallet finishing</a:t>
            </a:r>
          </a:p>
          <a:p>
            <a:pPr marL="171450" indent="-171450">
              <a:buFont typeface="Arial" panose="020B0604020202020204" pitchFamily="34" charset="0"/>
              <a:buChar char="•"/>
            </a:pPr>
            <a:r>
              <a:rPr lang="en-US" sz="900" dirty="0"/>
              <a:t>High bay - highly effective</a:t>
            </a:r>
          </a:p>
          <a:p>
            <a:pPr marL="171450" indent="-171450">
              <a:buFont typeface="Arial" panose="020B0604020202020204" pitchFamily="34" charset="0"/>
              <a:buChar char="•"/>
            </a:pPr>
            <a:r>
              <a:rPr lang="en-US" sz="900" dirty="0"/>
              <a:t>Automatic bobbin sorting and quality control</a:t>
            </a:r>
            <a:endParaRPr lang="de-DE" sz="900" dirty="0"/>
          </a:p>
        </p:txBody>
      </p:sp>
      <p:sp>
        <p:nvSpPr>
          <p:cNvPr id="20" name="Textfeld 19">
            <a:extLst>
              <a:ext uri="{FF2B5EF4-FFF2-40B4-BE49-F238E27FC236}">
                <a16:creationId xmlns:a16="http://schemas.microsoft.com/office/drawing/2014/main" id="{5223A54E-7375-8C62-D48F-69C025E27E16}"/>
              </a:ext>
            </a:extLst>
          </p:cNvPr>
          <p:cNvSpPr txBox="1"/>
          <p:nvPr/>
        </p:nvSpPr>
        <p:spPr>
          <a:xfrm>
            <a:off x="3183676" y="4524069"/>
            <a:ext cx="1374216" cy="230832"/>
          </a:xfrm>
          <a:prstGeom prst="rect">
            <a:avLst/>
          </a:prstGeom>
          <a:noFill/>
        </p:spPr>
        <p:txBody>
          <a:bodyPr wrap="square">
            <a:spAutoFit/>
          </a:bodyPr>
          <a:lstStyle/>
          <a:p>
            <a:r>
              <a:rPr lang="en-US" sz="900" b="1" dirty="0">
                <a:solidFill>
                  <a:srgbClr val="FF0000"/>
                </a:solidFill>
                <a:hlinkClick r:id="rId4">
                  <a:extLst>
                    <a:ext uri="{A12FA001-AC4F-418D-AE19-62706E023703}">
                      <ahyp:hlinkClr xmlns:ahyp="http://schemas.microsoft.com/office/drawing/2018/hyperlinkcolor" val="tx"/>
                    </a:ext>
                  </a:extLst>
                </a:hlinkClick>
              </a:rPr>
              <a:t>&gt;&gt; more </a:t>
            </a:r>
            <a:endParaRPr lang="de-DE" sz="900" dirty="0">
              <a:solidFill>
                <a:srgbClr val="FF0000"/>
              </a:solidFill>
            </a:endParaRPr>
          </a:p>
        </p:txBody>
      </p:sp>
    </p:spTree>
    <p:extLst>
      <p:ext uri="{BB962C8B-B14F-4D97-AF65-F5344CB8AC3E}">
        <p14:creationId xmlns:p14="http://schemas.microsoft.com/office/powerpoint/2010/main" val="30054415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2FE8428-10EB-47E7-A41A-8790ABE4D473}"/>
              </a:ext>
            </a:extLst>
          </p:cNvPr>
          <p:cNvSpPr>
            <a:spLocks noGrp="1"/>
          </p:cNvSpPr>
          <p:nvPr>
            <p:ph type="sldNum" sz="quarter" idx="15"/>
          </p:nvPr>
        </p:nvSpPr>
        <p:spPr/>
        <p:txBody>
          <a:bodyPr/>
          <a:lstStyle/>
          <a:p>
            <a:r>
              <a:rPr lang="en-US" noProof="0"/>
              <a:t>Page </a:t>
            </a:r>
            <a:fld id="{D126E9C2-5A98-4FED-83CF-BD978A28F274}" type="slidenum">
              <a:rPr lang="en-US" noProof="0" smtClean="0"/>
              <a:pPr/>
              <a:t>12</a:t>
            </a:fld>
            <a:endParaRPr lang="en-US" noProof="0" dirty="0"/>
          </a:p>
        </p:txBody>
      </p:sp>
      <p:sp>
        <p:nvSpPr>
          <p:cNvPr id="5" name="Titel 4">
            <a:extLst>
              <a:ext uri="{FF2B5EF4-FFF2-40B4-BE49-F238E27FC236}">
                <a16:creationId xmlns:a16="http://schemas.microsoft.com/office/drawing/2014/main" id="{16C47E3A-9A16-42C9-AA61-CC9ABE0E2BCB}"/>
              </a:ext>
            </a:extLst>
          </p:cNvPr>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Digital Solutions</a:t>
            </a:r>
            <a:endParaRPr lang="de-DE" dirty="0">
              <a:effectLst/>
            </a:endParaRPr>
          </a:p>
        </p:txBody>
      </p:sp>
      <p:sp>
        <p:nvSpPr>
          <p:cNvPr id="6" name="Text Placeholder 5">
            <a:extLst>
              <a:ext uri="{FF2B5EF4-FFF2-40B4-BE49-F238E27FC236}">
                <a16:creationId xmlns:a16="http://schemas.microsoft.com/office/drawing/2014/main" id="{19772697-3AE5-4A56-AACC-D250381D0E10}"/>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b="1" dirty="0">
                <a:hlinkClick r:id="rId2"/>
              </a:rPr>
              <a:t>Digital Solutions</a:t>
            </a:r>
            <a:endParaRPr lang="en-US" sz="900" b="1" dirty="0"/>
          </a:p>
        </p:txBody>
      </p:sp>
      <p:sp>
        <p:nvSpPr>
          <p:cNvPr id="7" name="Text Placeholder 5">
            <a:extLst>
              <a:ext uri="{FF2B5EF4-FFF2-40B4-BE49-F238E27FC236}">
                <a16:creationId xmlns:a16="http://schemas.microsoft.com/office/drawing/2014/main" id="{9741C698-4DBC-467B-8774-6D2CC6655297}"/>
              </a:ext>
            </a:extLst>
          </p:cNvPr>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Oerlikon Polymer Processing Solutions Divisions software for your success.</a:t>
            </a:r>
          </a:p>
          <a:p>
            <a:pPr lvl="1">
              <a:spcAft>
                <a:spcPts val="0"/>
              </a:spcAft>
            </a:pPr>
            <a:r>
              <a:rPr lang="en-US" sz="900" dirty="0"/>
              <a:t>The digital factory is already reality: </a:t>
            </a:r>
            <a:endParaRPr lang="en-US" sz="900" b="0" dirty="0"/>
          </a:p>
          <a:p>
            <a:pPr marL="171450" lvl="1" indent="-171450">
              <a:spcAft>
                <a:spcPts val="0"/>
              </a:spcAft>
              <a:buFont typeface="Arial" panose="020B0604020202020204" pitchFamily="34" charset="0"/>
              <a:buChar char="•"/>
            </a:pPr>
            <a:r>
              <a:rPr lang="en-US" sz="900" b="0" dirty="0"/>
              <a:t>Datacenter in a box</a:t>
            </a:r>
          </a:p>
          <a:p>
            <a:pPr marL="171450" lvl="1" indent="-171450">
              <a:spcAft>
                <a:spcPts val="0"/>
              </a:spcAft>
              <a:buFont typeface="Arial" panose="020B0604020202020204" pitchFamily="34" charset="0"/>
              <a:buChar char="•"/>
            </a:pPr>
            <a:r>
              <a:rPr lang="en-US" sz="900" b="0" dirty="0"/>
              <a:t>Plant Operation Center (POC/atmos.io)</a:t>
            </a:r>
          </a:p>
          <a:p>
            <a:pPr marL="171450" lvl="1" indent="-171450">
              <a:spcAft>
                <a:spcPts val="0"/>
              </a:spcAft>
              <a:buFont typeface="Arial" panose="020B0604020202020204" pitchFamily="34" charset="0"/>
              <a:buChar char="•"/>
            </a:pPr>
            <a:r>
              <a:rPr lang="en-US" sz="900" b="0" dirty="0"/>
              <a:t>Fully Automated System (FAUS)</a:t>
            </a:r>
          </a:p>
          <a:p>
            <a:pPr marL="171450" lvl="1" indent="-171450">
              <a:spcAft>
                <a:spcPts val="0"/>
              </a:spcAft>
              <a:buFont typeface="Arial" panose="020B0604020202020204" pitchFamily="34" charset="0"/>
              <a:buChar char="•"/>
            </a:pPr>
            <a:r>
              <a:rPr lang="en-US" sz="900" b="0" dirty="0"/>
              <a:t>Artificial Intelligence Manufacturing (AIM)</a:t>
            </a:r>
          </a:p>
          <a:p>
            <a:pPr marL="171450" lvl="1" indent="-171450">
              <a:spcAft>
                <a:spcPts val="0"/>
              </a:spcAft>
              <a:buFont typeface="Arial" panose="020B0604020202020204" pitchFamily="34" charset="0"/>
              <a:buChar char="•"/>
            </a:pPr>
            <a:endParaRPr lang="en-US" sz="900" b="0" dirty="0"/>
          </a:p>
          <a:p>
            <a:pPr lvl="1">
              <a:spcAft>
                <a:spcPts val="0"/>
              </a:spcAft>
            </a:pPr>
            <a:r>
              <a:rPr lang="en-US" sz="900" b="1" dirty="0">
                <a:solidFill>
                  <a:srgbClr val="FF0000"/>
                </a:solidFill>
                <a:hlinkClick r:id="rId2">
                  <a:extLst>
                    <a:ext uri="{A12FA001-AC4F-418D-AE19-62706E023703}">
                      <ahyp:hlinkClr xmlns:ahyp="http://schemas.microsoft.com/office/drawing/2018/hyperlinkcolor" val="tx"/>
                    </a:ext>
                  </a:extLst>
                </a:hlinkClick>
              </a:rPr>
              <a:t>&gt;&gt; more </a:t>
            </a:r>
            <a:br>
              <a:rPr lang="en-US" sz="900" b="1" dirty="0">
                <a:solidFill>
                  <a:srgbClr val="FF0000"/>
                </a:solidFill>
                <a:hlinkClick r:id="rId3">
                  <a:extLst>
                    <a:ext uri="{A12FA001-AC4F-418D-AE19-62706E023703}">
                      <ahyp:hlinkClr xmlns:ahyp="http://schemas.microsoft.com/office/drawing/2018/hyperlinkcolor" val="tx"/>
                    </a:ext>
                  </a:extLst>
                </a:hlinkClick>
              </a:rPr>
            </a:br>
            <a:endParaRPr lang="de-DE" sz="900" b="0" dirty="0"/>
          </a:p>
          <a:p>
            <a:pPr lvl="7"/>
            <a:endParaRPr lang="en-US" sz="900" b="1" dirty="0"/>
          </a:p>
          <a:p>
            <a:pPr lvl="7"/>
            <a:endParaRPr lang="de-DE" sz="900" dirty="0">
              <a:solidFill>
                <a:srgbClr val="00B050"/>
              </a:solidFill>
            </a:endParaRPr>
          </a:p>
        </p:txBody>
      </p:sp>
      <p:pic>
        <p:nvPicPr>
          <p:cNvPr id="16" name="Grafik 15">
            <a:extLst>
              <a:ext uri="{FF2B5EF4-FFF2-40B4-BE49-F238E27FC236}">
                <a16:creationId xmlns:a16="http://schemas.microsoft.com/office/drawing/2014/main" id="{D5A0F84B-276D-46AB-9700-FBA27B52E5E7}"/>
              </a:ext>
            </a:extLst>
          </p:cNvPr>
          <p:cNvPicPr>
            <a:picLocks noChangeAspect="1"/>
          </p:cNvPicPr>
          <p:nvPr/>
        </p:nvPicPr>
        <p:blipFill>
          <a:blip r:embed="rId4"/>
          <a:stretch>
            <a:fillRect/>
          </a:stretch>
        </p:blipFill>
        <p:spPr>
          <a:xfrm>
            <a:off x="3648313" y="2931010"/>
            <a:ext cx="5148064" cy="1789782"/>
          </a:xfrm>
          <a:prstGeom prst="rect">
            <a:avLst/>
          </a:prstGeom>
        </p:spPr>
      </p:pic>
      <p:sp>
        <p:nvSpPr>
          <p:cNvPr id="9" name="Footer Placeholder 2">
            <a:extLst>
              <a:ext uri="{FF2B5EF4-FFF2-40B4-BE49-F238E27FC236}">
                <a16:creationId xmlns:a16="http://schemas.microsoft.com/office/drawing/2014/main" id="{84F16F6B-3B00-4AD0-A453-B94D6D44461C}"/>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5"/>
              </a:rPr>
              <a:t>&gt;&gt; Picture </a:t>
            </a:r>
            <a:r>
              <a:rPr lang="de-DE" dirty="0" err="1">
                <a:solidFill>
                  <a:srgbClr val="FF0000"/>
                </a:solidFill>
                <a:hlinkClick r:id="rId5"/>
              </a:rPr>
              <a:t>download</a:t>
            </a:r>
            <a:r>
              <a:rPr lang="de-DE" dirty="0">
                <a:solidFill>
                  <a:srgbClr val="FF0000"/>
                </a:solidFill>
                <a:hlinkClick r:id="rId5"/>
              </a:rPr>
              <a:t> Digital Solutions</a:t>
            </a:r>
            <a:endParaRPr lang="de-DE" dirty="0">
              <a:solidFill>
                <a:srgbClr val="FF0000"/>
              </a:solidFill>
            </a:endParaRPr>
          </a:p>
        </p:txBody>
      </p:sp>
    </p:spTree>
    <p:extLst>
      <p:ext uri="{BB962C8B-B14F-4D97-AF65-F5344CB8AC3E}">
        <p14:creationId xmlns:p14="http://schemas.microsoft.com/office/powerpoint/2010/main" val="27807059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D648F86D-C22F-40DC-A28F-397E96C4A26D}"/>
              </a:ext>
            </a:extLst>
          </p:cNvPr>
          <p:cNvSpPr>
            <a:spLocks noGrp="1"/>
          </p:cNvSpPr>
          <p:nvPr>
            <p:ph type="body" sz="quarter" idx="12"/>
          </p:nvPr>
        </p:nvSpPr>
        <p:spPr>
          <a:xfrm>
            <a:off x="358775" y="1203598"/>
            <a:ext cx="5385281" cy="1656631"/>
          </a:xfrm>
        </p:spPr>
        <p:txBody>
          <a:bodyPr/>
          <a:lstStyle/>
          <a:p>
            <a:r>
              <a:rPr lang="en-US" dirty="0"/>
              <a:t>For further information, please contact </a:t>
            </a:r>
          </a:p>
          <a:p>
            <a:r>
              <a:rPr lang="de-DE" dirty="0">
                <a:hlinkClick r:id="rId3"/>
              </a:rPr>
              <a:t>Locations | Oerlikon</a:t>
            </a:r>
            <a:endParaRPr lang="de-DE" dirty="0"/>
          </a:p>
          <a:p>
            <a:r>
              <a:rPr lang="de-DE" dirty="0" err="1"/>
              <a:t>Or</a:t>
            </a:r>
            <a:r>
              <a:rPr lang="de-DE" dirty="0"/>
              <a:t> mail </a:t>
            </a:r>
            <a:r>
              <a:rPr lang="de-DE" dirty="0" err="1"/>
              <a:t>to</a:t>
            </a:r>
            <a:r>
              <a:rPr lang="de-DE" dirty="0"/>
              <a:t>:</a:t>
            </a:r>
          </a:p>
          <a:p>
            <a:r>
              <a:rPr lang="de-DE" dirty="0">
                <a:hlinkClick r:id="rId4"/>
              </a:rPr>
              <a:t>Oerlikon Polymer Processing Solutions Division </a:t>
            </a:r>
            <a:endParaRPr lang="de-DE" dirty="0"/>
          </a:p>
          <a:p>
            <a:endParaRPr lang="de-DE" dirty="0"/>
          </a:p>
          <a:p>
            <a:endParaRPr lang="de-DE" dirty="0"/>
          </a:p>
        </p:txBody>
      </p:sp>
      <p:pic>
        <p:nvPicPr>
          <p:cNvPr id="9" name="Bildplatzhalter 24" descr="Ein Bild, das Gebäude, Katze, draußen enthält.&#10;&#10;Automatisch generierte Beschreibung">
            <a:extLst>
              <a:ext uri="{FF2B5EF4-FFF2-40B4-BE49-F238E27FC236}">
                <a16:creationId xmlns:a16="http://schemas.microsoft.com/office/drawing/2014/main" id="{28BFF6FE-ED29-43EB-B884-ABDFB44257CD}"/>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2" r="22"/>
          <a:stretch>
            <a:fillRect/>
          </a:stretch>
        </p:blipFill>
        <p:spPr>
          <a:xfrm>
            <a:off x="0" y="2716213"/>
            <a:ext cx="9144000" cy="2427287"/>
          </a:xfrm>
        </p:spPr>
      </p:pic>
      <p:sp>
        <p:nvSpPr>
          <p:cNvPr id="2" name="Titel 1">
            <a:extLst>
              <a:ext uri="{FF2B5EF4-FFF2-40B4-BE49-F238E27FC236}">
                <a16:creationId xmlns:a16="http://schemas.microsoft.com/office/drawing/2014/main" id="{C6EAD81C-888C-468D-AE3E-CFB7B7884A7C}"/>
              </a:ext>
            </a:extLst>
          </p:cNvPr>
          <p:cNvSpPr>
            <a:spLocks noGrp="1"/>
          </p:cNvSpPr>
          <p:nvPr>
            <p:ph type="title" idx="4294967295"/>
          </p:nvPr>
        </p:nvSpPr>
        <p:spPr/>
        <p:txBody>
          <a:bodyPr/>
          <a:lstStyle/>
          <a:p>
            <a:r>
              <a:rPr lang="de-DE" dirty="0" err="1">
                <a:solidFill>
                  <a:schemeClr val="bg1"/>
                </a:solidFill>
              </a:rPr>
              <a:t>Thank</a:t>
            </a:r>
            <a:r>
              <a:rPr lang="de-DE" baseline="0" dirty="0">
                <a:solidFill>
                  <a:schemeClr val="bg1"/>
                </a:solidFill>
              </a:rPr>
              <a:t> </a:t>
            </a:r>
            <a:r>
              <a:rPr lang="de-DE" baseline="0" dirty="0" err="1">
                <a:solidFill>
                  <a:schemeClr val="bg1"/>
                </a:solidFill>
              </a:rPr>
              <a:t>you</a:t>
            </a:r>
            <a:r>
              <a:rPr lang="de-DE" baseline="0" dirty="0">
                <a:solidFill>
                  <a:schemeClr val="bg1"/>
                </a:solidFill>
              </a:rPr>
              <a:t> Kontakt</a:t>
            </a:r>
            <a:endParaRPr lang="de-DE" dirty="0">
              <a:solidFill>
                <a:schemeClr val="bg1"/>
              </a:solidFill>
            </a:endParaRPr>
          </a:p>
        </p:txBody>
      </p:sp>
    </p:spTree>
    <p:extLst>
      <p:ext uri="{BB962C8B-B14F-4D97-AF65-F5344CB8AC3E}">
        <p14:creationId xmlns:p14="http://schemas.microsoft.com/office/powerpoint/2010/main" val="21498211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2</a:t>
            </a:fld>
            <a:endParaRPr lang="de-DE" dirty="0"/>
          </a:p>
        </p:txBody>
      </p:sp>
      <p:sp>
        <p:nvSpPr>
          <p:cNvPr id="5" name="Title 4"/>
          <p:cNvSpPr>
            <a:spLocks noGrp="1"/>
          </p:cNvSpPr>
          <p:nvPr>
            <p:ph type="title"/>
          </p:nvPr>
        </p:nvSpPr>
        <p:spPr/>
        <p:txBody>
          <a:bodyPr/>
          <a:lstStyle/>
          <a:p>
            <a:r>
              <a:rPr lang="en-US" noProof="0" dirty="0"/>
              <a:t>Our Products: </a:t>
            </a:r>
            <a:r>
              <a:rPr lang="en-US" noProof="0" dirty="0">
                <a:hlinkClick r:id="rId3"/>
              </a:rPr>
              <a:t>From Melt to </a:t>
            </a:r>
            <a:r>
              <a:rPr lang="de-DE" dirty="0">
                <a:hlinkClick r:id="rId3"/>
              </a:rPr>
              <a:t>…</a:t>
            </a:r>
            <a:endParaRPr lang="en-US" noProof="0" dirty="0"/>
          </a:p>
        </p:txBody>
      </p:sp>
      <p:grpSp>
        <p:nvGrpSpPr>
          <p:cNvPr id="181" name="Gruppieren 180">
            <a:extLst>
              <a:ext uri="{FF2B5EF4-FFF2-40B4-BE49-F238E27FC236}">
                <a16:creationId xmlns:a16="http://schemas.microsoft.com/office/drawing/2014/main" id="{92C6B94A-F420-4D4E-9687-42948DB923A9}"/>
              </a:ext>
            </a:extLst>
          </p:cNvPr>
          <p:cNvGrpSpPr/>
          <p:nvPr/>
        </p:nvGrpSpPr>
        <p:grpSpPr>
          <a:xfrm>
            <a:off x="2890933" y="909258"/>
            <a:ext cx="5889630" cy="3822732"/>
            <a:chOff x="2518685" y="413185"/>
            <a:chExt cx="6301787" cy="4089842"/>
          </a:xfrm>
        </p:grpSpPr>
        <p:cxnSp>
          <p:nvCxnSpPr>
            <p:cNvPr id="38" name="Gerade Verbindung 116">
              <a:extLst>
                <a:ext uri="{FF2B5EF4-FFF2-40B4-BE49-F238E27FC236}">
                  <a16:creationId xmlns:a16="http://schemas.microsoft.com/office/drawing/2014/main" id="{2C60566D-E1C9-4D76-9516-E09CC9540E27}"/>
                </a:ext>
              </a:extLst>
            </p:cNvPr>
            <p:cNvCxnSpPr>
              <a:endCxn id="129" idx="0"/>
            </p:cNvCxnSpPr>
            <p:nvPr/>
          </p:nvCxnSpPr>
          <p:spPr>
            <a:xfrm>
              <a:off x="7688583" y="3237023"/>
              <a:ext cx="0" cy="122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116">
              <a:extLst>
                <a:ext uri="{FF2B5EF4-FFF2-40B4-BE49-F238E27FC236}">
                  <a16:creationId xmlns:a16="http://schemas.microsoft.com/office/drawing/2014/main" id="{8D8DCF5C-66F3-49B4-A2A9-0F2BDECD9D1D}"/>
                </a:ext>
              </a:extLst>
            </p:cNvPr>
            <p:cNvCxnSpPr/>
            <p:nvPr/>
          </p:nvCxnSpPr>
          <p:spPr>
            <a:xfrm>
              <a:off x="6793244" y="3238304"/>
              <a:ext cx="0" cy="114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165">
              <a:extLst>
                <a:ext uri="{FF2B5EF4-FFF2-40B4-BE49-F238E27FC236}">
                  <a16:creationId xmlns:a16="http://schemas.microsoft.com/office/drawing/2014/main" id="{DB986ECA-1AD5-40C7-BDC9-EE3DE3388D3F}"/>
                </a:ext>
              </a:extLst>
            </p:cNvPr>
            <p:cNvCxnSpPr/>
            <p:nvPr/>
          </p:nvCxnSpPr>
          <p:spPr>
            <a:xfrm>
              <a:off x="2865638" y="3092832"/>
              <a:ext cx="0" cy="281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2EEF3621-4208-471E-AAF1-0A6350B1F775}"/>
                </a:ext>
              </a:extLst>
            </p:cNvPr>
            <p:cNvSpPr/>
            <p:nvPr/>
          </p:nvSpPr>
          <p:spPr>
            <a:xfrm>
              <a:off x="2535891" y="3343780"/>
              <a:ext cx="639446"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cxnSp>
          <p:nvCxnSpPr>
            <p:cNvPr id="42" name="Gerade Verbindung 75">
              <a:extLst>
                <a:ext uri="{FF2B5EF4-FFF2-40B4-BE49-F238E27FC236}">
                  <a16:creationId xmlns:a16="http://schemas.microsoft.com/office/drawing/2014/main" id="{663E201A-2248-4A83-BD71-E53434316061}"/>
                </a:ext>
              </a:extLst>
            </p:cNvPr>
            <p:cNvCxnSpPr/>
            <p:nvPr/>
          </p:nvCxnSpPr>
          <p:spPr>
            <a:xfrm>
              <a:off x="5669341" y="1167678"/>
              <a:ext cx="0" cy="13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Bild 17" descr="Polycondensation.jpg">
              <a:extLst>
                <a:ext uri="{FF2B5EF4-FFF2-40B4-BE49-F238E27FC236}">
                  <a16:creationId xmlns:a16="http://schemas.microsoft.com/office/drawing/2014/main" id="{FB61F96D-129F-4311-9203-97C973ABF2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9101" y="1295783"/>
              <a:ext cx="352044" cy="269748"/>
            </a:xfrm>
            <a:prstGeom prst="rect">
              <a:avLst/>
            </a:prstGeom>
          </p:spPr>
        </p:pic>
        <p:pic>
          <p:nvPicPr>
            <p:cNvPr id="44" name="Bild 18" descr="Filament spinning.jpg">
              <a:extLst>
                <a:ext uri="{FF2B5EF4-FFF2-40B4-BE49-F238E27FC236}">
                  <a16:creationId xmlns:a16="http://schemas.microsoft.com/office/drawing/2014/main" id="{9F65B4FF-A496-4D54-80D6-B7AE982EA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94" y="1893755"/>
              <a:ext cx="352044" cy="269748"/>
            </a:xfrm>
            <a:prstGeom prst="rect">
              <a:avLst/>
            </a:prstGeom>
          </p:spPr>
        </p:pic>
        <p:pic>
          <p:nvPicPr>
            <p:cNvPr id="45" name="Bild 21" descr="Staple fiber.jpg">
              <a:extLst>
                <a:ext uri="{FF2B5EF4-FFF2-40B4-BE49-F238E27FC236}">
                  <a16:creationId xmlns:a16="http://schemas.microsoft.com/office/drawing/2014/main" id="{FA2E30C2-7001-42CA-A284-67F7C5BA95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803" y="1893233"/>
              <a:ext cx="352044" cy="269748"/>
            </a:xfrm>
            <a:prstGeom prst="rect">
              <a:avLst/>
            </a:prstGeom>
          </p:spPr>
        </p:pic>
        <p:pic>
          <p:nvPicPr>
            <p:cNvPr id="46" name="Bild 22" descr="Nonwoven.jpg">
              <a:extLst>
                <a:ext uri="{FF2B5EF4-FFF2-40B4-BE49-F238E27FC236}">
                  <a16:creationId xmlns:a16="http://schemas.microsoft.com/office/drawing/2014/main" id="{6A738FB0-0643-4346-92FF-CF8D3C18F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1381" y="1893421"/>
              <a:ext cx="352044" cy="269748"/>
            </a:xfrm>
            <a:prstGeom prst="rect">
              <a:avLst/>
            </a:prstGeom>
          </p:spPr>
        </p:pic>
        <p:pic>
          <p:nvPicPr>
            <p:cNvPr id="47" name="Bild 25" descr="IDY.jpg">
              <a:extLst>
                <a:ext uri="{FF2B5EF4-FFF2-40B4-BE49-F238E27FC236}">
                  <a16:creationId xmlns:a16="http://schemas.microsoft.com/office/drawing/2014/main" id="{4030B2CC-38D2-4F55-811A-B1DE9509D2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8570" y="2490282"/>
              <a:ext cx="539496" cy="269748"/>
            </a:xfrm>
            <a:prstGeom prst="rect">
              <a:avLst/>
            </a:prstGeom>
          </p:spPr>
        </p:pic>
        <p:pic>
          <p:nvPicPr>
            <p:cNvPr id="48" name="Bild 26" descr="BCF.jpg">
              <a:hlinkClick r:id="" action="ppaction://noaction"/>
              <a:extLst>
                <a:ext uri="{FF2B5EF4-FFF2-40B4-BE49-F238E27FC236}">
                  <a16:creationId xmlns:a16="http://schemas.microsoft.com/office/drawing/2014/main" id="{927D9FA5-8469-40FD-995B-9AC72AF453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6363" y="2490004"/>
              <a:ext cx="539496" cy="269748"/>
            </a:xfrm>
            <a:prstGeom prst="rect">
              <a:avLst/>
            </a:prstGeom>
          </p:spPr>
        </p:pic>
        <p:pic>
          <p:nvPicPr>
            <p:cNvPr id="49" name="Bild 27" descr="Airlaid.jpg">
              <a:extLst>
                <a:ext uri="{FF2B5EF4-FFF2-40B4-BE49-F238E27FC236}">
                  <a16:creationId xmlns:a16="http://schemas.microsoft.com/office/drawing/2014/main" id="{89ABF9BB-F5A8-4927-ABEB-1991F6B1CC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4465" y="2489166"/>
              <a:ext cx="539496" cy="269748"/>
            </a:xfrm>
            <a:prstGeom prst="rect">
              <a:avLst/>
            </a:prstGeom>
          </p:spPr>
        </p:pic>
        <p:pic>
          <p:nvPicPr>
            <p:cNvPr id="52" name="Bild 30" descr="Texturing DTY.jpg">
              <a:extLst>
                <a:ext uri="{FF2B5EF4-FFF2-40B4-BE49-F238E27FC236}">
                  <a16:creationId xmlns:a16="http://schemas.microsoft.com/office/drawing/2014/main" id="{A13E959A-69CC-49B9-93D2-C98CF3C569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46618" y="3356519"/>
              <a:ext cx="400006" cy="306498"/>
            </a:xfrm>
            <a:prstGeom prst="rect">
              <a:avLst/>
            </a:prstGeom>
          </p:spPr>
        </p:pic>
        <p:cxnSp>
          <p:nvCxnSpPr>
            <p:cNvPr id="53" name="Gerade Verbindung 120">
              <a:extLst>
                <a:ext uri="{FF2B5EF4-FFF2-40B4-BE49-F238E27FC236}">
                  <a16:creationId xmlns:a16="http://schemas.microsoft.com/office/drawing/2014/main" id="{7FD47A0A-5A9E-4E93-A6DB-C9A6A892E6A2}"/>
                </a:ext>
              </a:extLst>
            </p:cNvPr>
            <p:cNvCxnSpPr/>
            <p:nvPr/>
          </p:nvCxnSpPr>
          <p:spPr>
            <a:xfrm>
              <a:off x="8057522" y="2185030"/>
              <a:ext cx="0" cy="140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21">
              <a:extLst>
                <a:ext uri="{FF2B5EF4-FFF2-40B4-BE49-F238E27FC236}">
                  <a16:creationId xmlns:a16="http://schemas.microsoft.com/office/drawing/2014/main" id="{266BD597-132E-42FA-9ED6-B9180B4851FD}"/>
                </a:ext>
              </a:extLst>
            </p:cNvPr>
            <p:cNvCxnSpPr/>
            <p:nvPr/>
          </p:nvCxnSpPr>
          <p:spPr>
            <a:xfrm>
              <a:off x="3276490" y="2185030"/>
              <a:ext cx="0" cy="140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152">
              <a:extLst>
                <a:ext uri="{FF2B5EF4-FFF2-40B4-BE49-F238E27FC236}">
                  <a16:creationId xmlns:a16="http://schemas.microsoft.com/office/drawing/2014/main" id="{7B301A78-B98B-4C5C-A605-1E08FB0EEDEE}"/>
                </a:ext>
              </a:extLst>
            </p:cNvPr>
            <p:cNvCxnSpPr/>
            <p:nvPr/>
          </p:nvCxnSpPr>
          <p:spPr>
            <a:xfrm>
              <a:off x="7672559" y="2322127"/>
              <a:ext cx="0" cy="142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153">
              <a:extLst>
                <a:ext uri="{FF2B5EF4-FFF2-40B4-BE49-F238E27FC236}">
                  <a16:creationId xmlns:a16="http://schemas.microsoft.com/office/drawing/2014/main" id="{BED0C260-F24B-44BC-9721-F7D9958A9707}"/>
                </a:ext>
              </a:extLst>
            </p:cNvPr>
            <p:cNvCxnSpPr/>
            <p:nvPr/>
          </p:nvCxnSpPr>
          <p:spPr>
            <a:xfrm>
              <a:off x="4467746" y="2325171"/>
              <a:ext cx="0" cy="13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155">
              <a:extLst>
                <a:ext uri="{FF2B5EF4-FFF2-40B4-BE49-F238E27FC236}">
                  <a16:creationId xmlns:a16="http://schemas.microsoft.com/office/drawing/2014/main" id="{5ED230A6-2D04-464A-9561-042619DE648F}"/>
                </a:ext>
              </a:extLst>
            </p:cNvPr>
            <p:cNvCxnSpPr/>
            <p:nvPr/>
          </p:nvCxnSpPr>
          <p:spPr>
            <a:xfrm>
              <a:off x="3676738" y="2325171"/>
              <a:ext cx="0" cy="13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reihandform 89">
              <a:extLst>
                <a:ext uri="{FF2B5EF4-FFF2-40B4-BE49-F238E27FC236}">
                  <a16:creationId xmlns:a16="http://schemas.microsoft.com/office/drawing/2014/main" id="{B57ECE52-3E71-48D2-B53B-162B2BCAD47C}"/>
                </a:ext>
              </a:extLst>
            </p:cNvPr>
            <p:cNvSpPr/>
            <p:nvPr/>
          </p:nvSpPr>
          <p:spPr>
            <a:xfrm>
              <a:off x="2865638" y="2322590"/>
              <a:ext cx="3189694" cy="462533"/>
            </a:xfrm>
            <a:custGeom>
              <a:avLst/>
              <a:gdLst>
                <a:gd name="connsiteX0" fmla="*/ 0 w 8327798"/>
                <a:gd name="connsiteY0" fmla="*/ 449521 h 449521"/>
                <a:gd name="connsiteX1" fmla="*/ 11239 w 8327798"/>
                <a:gd name="connsiteY1" fmla="*/ 0 h 449521"/>
                <a:gd name="connsiteX2" fmla="*/ 8327798 w 8327798"/>
                <a:gd name="connsiteY2" fmla="*/ 0 h 449521"/>
                <a:gd name="connsiteX3" fmla="*/ 8327798 w 8327798"/>
                <a:gd name="connsiteY3" fmla="*/ 449521 h 449521"/>
                <a:gd name="connsiteX0" fmla="*/ 296736 w 8316559"/>
                <a:gd name="connsiteY0" fmla="*/ 303471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341571"/>
                <a:gd name="connsiteX1" fmla="*/ 0 w 8316559"/>
                <a:gd name="connsiteY1" fmla="*/ 0 h 341571"/>
                <a:gd name="connsiteX2" fmla="*/ 8316559 w 8316559"/>
                <a:gd name="connsiteY2" fmla="*/ 0 h 341571"/>
                <a:gd name="connsiteX3" fmla="*/ 8316559 w 8316559"/>
                <a:gd name="connsiteY3" fmla="*/ 341571 h 341571"/>
              </a:gdLst>
              <a:ahLst/>
              <a:cxnLst>
                <a:cxn ang="0">
                  <a:pos x="connsiteX0" y="connsiteY0"/>
                </a:cxn>
                <a:cxn ang="0">
                  <a:pos x="connsiteX1" y="connsiteY1"/>
                </a:cxn>
                <a:cxn ang="0">
                  <a:pos x="connsiteX2" y="connsiteY2"/>
                </a:cxn>
                <a:cxn ang="0">
                  <a:pos x="connsiteX3" y="connsiteY3"/>
                </a:cxn>
              </a:cxnLst>
              <a:rect l="l" t="t" r="r" b="b"/>
              <a:pathLst>
                <a:path w="8316559" h="341571">
                  <a:moveTo>
                    <a:pt x="1461" y="338396"/>
                  </a:moveTo>
                  <a:lnTo>
                    <a:pt x="0" y="0"/>
                  </a:lnTo>
                  <a:lnTo>
                    <a:pt x="8316559" y="0"/>
                  </a:lnTo>
                  <a:lnTo>
                    <a:pt x="8316559" y="341571"/>
                  </a:lnTo>
                </a:path>
              </a:pathLst>
            </a:cu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sp>
          <p:nvSpPr>
            <p:cNvPr id="59" name="Freihandform 99">
              <a:extLst>
                <a:ext uri="{FF2B5EF4-FFF2-40B4-BE49-F238E27FC236}">
                  <a16:creationId xmlns:a16="http://schemas.microsoft.com/office/drawing/2014/main" id="{1A1ED132-A88D-4DAB-8972-5876878C8842}"/>
                </a:ext>
              </a:extLst>
            </p:cNvPr>
            <p:cNvSpPr/>
            <p:nvPr/>
          </p:nvSpPr>
          <p:spPr>
            <a:xfrm>
              <a:off x="6884027" y="2322590"/>
              <a:ext cx="1594499" cy="142061"/>
            </a:xfrm>
            <a:custGeom>
              <a:avLst/>
              <a:gdLst>
                <a:gd name="connsiteX0" fmla="*/ 0 w 8327798"/>
                <a:gd name="connsiteY0" fmla="*/ 449521 h 449521"/>
                <a:gd name="connsiteX1" fmla="*/ 11239 w 8327798"/>
                <a:gd name="connsiteY1" fmla="*/ 0 h 449521"/>
                <a:gd name="connsiteX2" fmla="*/ 8327798 w 8327798"/>
                <a:gd name="connsiteY2" fmla="*/ 0 h 449521"/>
                <a:gd name="connsiteX3" fmla="*/ 8327798 w 8327798"/>
                <a:gd name="connsiteY3" fmla="*/ 449521 h 449521"/>
                <a:gd name="connsiteX0" fmla="*/ 296736 w 8316559"/>
                <a:gd name="connsiteY0" fmla="*/ 303471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341571"/>
                <a:gd name="connsiteX1" fmla="*/ 0 w 8316559"/>
                <a:gd name="connsiteY1" fmla="*/ 0 h 341571"/>
                <a:gd name="connsiteX2" fmla="*/ 8316559 w 8316559"/>
                <a:gd name="connsiteY2" fmla="*/ 0 h 341571"/>
                <a:gd name="connsiteX3" fmla="*/ 8316559 w 8316559"/>
                <a:gd name="connsiteY3" fmla="*/ 341571 h 341571"/>
              </a:gdLst>
              <a:ahLst/>
              <a:cxnLst>
                <a:cxn ang="0">
                  <a:pos x="connsiteX0" y="connsiteY0"/>
                </a:cxn>
                <a:cxn ang="0">
                  <a:pos x="connsiteX1" y="connsiteY1"/>
                </a:cxn>
                <a:cxn ang="0">
                  <a:pos x="connsiteX2" y="connsiteY2"/>
                </a:cxn>
                <a:cxn ang="0">
                  <a:pos x="connsiteX3" y="connsiteY3"/>
                </a:cxn>
              </a:cxnLst>
              <a:rect l="l" t="t" r="r" b="b"/>
              <a:pathLst>
                <a:path w="8316559" h="341571">
                  <a:moveTo>
                    <a:pt x="1461" y="338396"/>
                  </a:moveTo>
                  <a:lnTo>
                    <a:pt x="0" y="0"/>
                  </a:lnTo>
                  <a:lnTo>
                    <a:pt x="8316559" y="0"/>
                  </a:lnTo>
                  <a:lnTo>
                    <a:pt x="8316559" y="341571"/>
                  </a:lnTo>
                </a:path>
              </a:pathLst>
            </a:cu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cxnSp>
          <p:nvCxnSpPr>
            <p:cNvPr id="60" name="Gerade Verbindung 101">
              <a:extLst>
                <a:ext uri="{FF2B5EF4-FFF2-40B4-BE49-F238E27FC236}">
                  <a16:creationId xmlns:a16="http://schemas.microsoft.com/office/drawing/2014/main" id="{9B3CBE48-A650-4B9C-805D-76F6FBB8D7A3}"/>
                </a:ext>
              </a:extLst>
            </p:cNvPr>
            <p:cNvCxnSpPr/>
            <p:nvPr/>
          </p:nvCxnSpPr>
          <p:spPr>
            <a:xfrm>
              <a:off x="5277836" y="2322127"/>
              <a:ext cx="0" cy="13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105">
              <a:extLst>
                <a:ext uri="{FF2B5EF4-FFF2-40B4-BE49-F238E27FC236}">
                  <a16:creationId xmlns:a16="http://schemas.microsoft.com/office/drawing/2014/main" id="{EFDF9C30-E4F6-467E-8425-5E28B6993E3E}"/>
                </a:ext>
              </a:extLst>
            </p:cNvPr>
            <p:cNvCxnSpPr/>
            <p:nvPr/>
          </p:nvCxnSpPr>
          <p:spPr>
            <a:xfrm>
              <a:off x="5671261" y="1589169"/>
              <a:ext cx="0" cy="13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117">
              <a:extLst>
                <a:ext uri="{FF2B5EF4-FFF2-40B4-BE49-F238E27FC236}">
                  <a16:creationId xmlns:a16="http://schemas.microsoft.com/office/drawing/2014/main" id="{E6788FBC-550C-412F-B07E-F27B1DFC6C21}"/>
                </a:ext>
              </a:extLst>
            </p:cNvPr>
            <p:cNvCxnSpPr/>
            <p:nvPr/>
          </p:nvCxnSpPr>
          <p:spPr>
            <a:xfrm>
              <a:off x="6471577" y="1727421"/>
              <a:ext cx="0" cy="140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ihandform 3">
              <a:extLst>
                <a:ext uri="{FF2B5EF4-FFF2-40B4-BE49-F238E27FC236}">
                  <a16:creationId xmlns:a16="http://schemas.microsoft.com/office/drawing/2014/main" id="{071B2BD1-32DE-474E-9516-08D6EA530974}"/>
                </a:ext>
              </a:extLst>
            </p:cNvPr>
            <p:cNvSpPr/>
            <p:nvPr/>
          </p:nvSpPr>
          <p:spPr>
            <a:xfrm>
              <a:off x="3276490" y="1730707"/>
              <a:ext cx="4781033" cy="136856"/>
            </a:xfrm>
            <a:custGeom>
              <a:avLst/>
              <a:gdLst>
                <a:gd name="connsiteX0" fmla="*/ 0 w 8327798"/>
                <a:gd name="connsiteY0" fmla="*/ 449521 h 449521"/>
                <a:gd name="connsiteX1" fmla="*/ 11239 w 8327798"/>
                <a:gd name="connsiteY1" fmla="*/ 0 h 449521"/>
                <a:gd name="connsiteX2" fmla="*/ 8327798 w 8327798"/>
                <a:gd name="connsiteY2" fmla="*/ 0 h 449521"/>
                <a:gd name="connsiteX3" fmla="*/ 8327798 w 8327798"/>
                <a:gd name="connsiteY3" fmla="*/ 449521 h 449521"/>
                <a:gd name="connsiteX0" fmla="*/ 296736 w 8316559"/>
                <a:gd name="connsiteY0" fmla="*/ 303471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341571"/>
                <a:gd name="connsiteX1" fmla="*/ 0 w 8316559"/>
                <a:gd name="connsiteY1" fmla="*/ 0 h 341571"/>
                <a:gd name="connsiteX2" fmla="*/ 8316559 w 8316559"/>
                <a:gd name="connsiteY2" fmla="*/ 0 h 341571"/>
                <a:gd name="connsiteX3" fmla="*/ 8316559 w 8316559"/>
                <a:gd name="connsiteY3" fmla="*/ 341571 h 341571"/>
              </a:gdLst>
              <a:ahLst/>
              <a:cxnLst>
                <a:cxn ang="0">
                  <a:pos x="connsiteX0" y="connsiteY0"/>
                </a:cxn>
                <a:cxn ang="0">
                  <a:pos x="connsiteX1" y="connsiteY1"/>
                </a:cxn>
                <a:cxn ang="0">
                  <a:pos x="connsiteX2" y="connsiteY2"/>
                </a:cxn>
                <a:cxn ang="0">
                  <a:pos x="connsiteX3" y="connsiteY3"/>
                </a:cxn>
              </a:cxnLst>
              <a:rect l="l" t="t" r="r" b="b"/>
              <a:pathLst>
                <a:path w="8316559" h="341571">
                  <a:moveTo>
                    <a:pt x="1461" y="338396"/>
                  </a:moveTo>
                  <a:lnTo>
                    <a:pt x="0" y="0"/>
                  </a:lnTo>
                  <a:lnTo>
                    <a:pt x="8316559" y="0"/>
                  </a:lnTo>
                  <a:lnTo>
                    <a:pt x="8316559" y="341571"/>
                  </a:lnTo>
                </a:path>
              </a:pathLst>
            </a:cu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sp>
          <p:nvSpPr>
            <p:cNvPr id="66" name="Rechteck 65">
              <a:extLst>
                <a:ext uri="{FF2B5EF4-FFF2-40B4-BE49-F238E27FC236}">
                  <a16:creationId xmlns:a16="http://schemas.microsoft.com/office/drawing/2014/main" id="{7E1D5E8D-862C-4CCC-A104-E32690283F9D}"/>
                </a:ext>
              </a:extLst>
            </p:cNvPr>
            <p:cNvSpPr/>
            <p:nvPr/>
          </p:nvSpPr>
          <p:spPr>
            <a:xfrm>
              <a:off x="5086336" y="574357"/>
              <a:ext cx="1147055" cy="593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67" name="Rechteck 66">
              <a:extLst>
                <a:ext uri="{FF2B5EF4-FFF2-40B4-BE49-F238E27FC236}">
                  <a16:creationId xmlns:a16="http://schemas.microsoft.com/office/drawing/2014/main" id="{EB0003F1-E8DB-4C74-BEFB-9C5A6FD46C42}"/>
                </a:ext>
              </a:extLst>
            </p:cNvPr>
            <p:cNvSpPr/>
            <p:nvPr/>
          </p:nvSpPr>
          <p:spPr>
            <a:xfrm>
              <a:off x="2933737" y="1271700"/>
              <a:ext cx="5863952"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68" name="Rechteck 67">
              <a:extLst>
                <a:ext uri="{FF2B5EF4-FFF2-40B4-BE49-F238E27FC236}">
                  <a16:creationId xmlns:a16="http://schemas.microsoft.com/office/drawing/2014/main" id="{1B7CBBA4-19E7-43C5-97E2-BEDE869F8472}"/>
                </a:ext>
              </a:extLst>
            </p:cNvPr>
            <p:cNvSpPr/>
            <p:nvPr/>
          </p:nvSpPr>
          <p:spPr>
            <a:xfrm>
              <a:off x="6136888" y="1867562"/>
              <a:ext cx="1067809"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69" name="Rechteck 68">
              <a:extLst>
                <a:ext uri="{FF2B5EF4-FFF2-40B4-BE49-F238E27FC236}">
                  <a16:creationId xmlns:a16="http://schemas.microsoft.com/office/drawing/2014/main" id="{8629AFC9-7488-436E-B8C6-21010B6951C6}"/>
                </a:ext>
              </a:extLst>
            </p:cNvPr>
            <p:cNvSpPr/>
            <p:nvPr/>
          </p:nvSpPr>
          <p:spPr>
            <a:xfrm>
              <a:off x="7729879" y="1867562"/>
              <a:ext cx="1067810"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0" name="Rechteck 69">
              <a:extLst>
                <a:ext uri="{FF2B5EF4-FFF2-40B4-BE49-F238E27FC236}">
                  <a16:creationId xmlns:a16="http://schemas.microsoft.com/office/drawing/2014/main" id="{FEAFFE24-A240-490A-BA32-9337817487A5}"/>
                </a:ext>
              </a:extLst>
            </p:cNvPr>
            <p:cNvSpPr/>
            <p:nvPr/>
          </p:nvSpPr>
          <p:spPr>
            <a:xfrm>
              <a:off x="2930842" y="1867562"/>
              <a:ext cx="2669419"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2" name="Rechteck 71">
              <a:extLst>
                <a:ext uri="{FF2B5EF4-FFF2-40B4-BE49-F238E27FC236}">
                  <a16:creationId xmlns:a16="http://schemas.microsoft.com/office/drawing/2014/main" id="{AB98AB38-0BEB-459D-8719-11C906659EE2}"/>
                </a:ext>
              </a:extLst>
            </p:cNvPr>
            <p:cNvSpPr/>
            <p:nvPr/>
          </p:nvSpPr>
          <p:spPr>
            <a:xfrm>
              <a:off x="7364437" y="3667739"/>
              <a:ext cx="649208" cy="304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3" name="Rechteck 72">
              <a:extLst>
                <a:ext uri="{FF2B5EF4-FFF2-40B4-BE49-F238E27FC236}">
                  <a16:creationId xmlns:a16="http://schemas.microsoft.com/office/drawing/2014/main" id="{8EDADD6F-F946-4A31-B6CE-70B48208D65B}"/>
                </a:ext>
              </a:extLst>
            </p:cNvPr>
            <p:cNvSpPr/>
            <p:nvPr/>
          </p:nvSpPr>
          <p:spPr>
            <a:xfrm>
              <a:off x="2534905" y="3663038"/>
              <a:ext cx="647168" cy="3174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4" name="Rechteck 73">
              <a:extLst>
                <a:ext uri="{FF2B5EF4-FFF2-40B4-BE49-F238E27FC236}">
                  <a16:creationId xmlns:a16="http://schemas.microsoft.com/office/drawing/2014/main" id="{C2C7DACA-46C0-4869-B06D-A6092A85EB02}"/>
                </a:ext>
              </a:extLst>
            </p:cNvPr>
            <p:cNvSpPr/>
            <p:nvPr/>
          </p:nvSpPr>
          <p:spPr>
            <a:xfrm>
              <a:off x="4950645"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5" name="Rechteck 74">
              <a:extLst>
                <a:ext uri="{FF2B5EF4-FFF2-40B4-BE49-F238E27FC236}">
                  <a16:creationId xmlns:a16="http://schemas.microsoft.com/office/drawing/2014/main" id="{1480B257-6FC8-4922-9CDE-89431674315B}"/>
                </a:ext>
              </a:extLst>
            </p:cNvPr>
            <p:cNvSpPr/>
            <p:nvPr/>
          </p:nvSpPr>
          <p:spPr>
            <a:xfrm>
              <a:off x="4142640"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6" name="Rechteck 75">
              <a:extLst>
                <a:ext uri="{FF2B5EF4-FFF2-40B4-BE49-F238E27FC236}">
                  <a16:creationId xmlns:a16="http://schemas.microsoft.com/office/drawing/2014/main" id="{63F25293-5276-4132-9AE5-32A535CCC292}"/>
                </a:ext>
              </a:extLst>
            </p:cNvPr>
            <p:cNvSpPr/>
            <p:nvPr/>
          </p:nvSpPr>
          <p:spPr>
            <a:xfrm>
              <a:off x="6557382"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7" name="Rechteck 76">
              <a:extLst>
                <a:ext uri="{FF2B5EF4-FFF2-40B4-BE49-F238E27FC236}">
                  <a16:creationId xmlns:a16="http://schemas.microsoft.com/office/drawing/2014/main" id="{A8B5CD73-7583-4A84-B4FB-ACAD7D661C4D}"/>
                </a:ext>
              </a:extLst>
            </p:cNvPr>
            <p:cNvSpPr/>
            <p:nvPr/>
          </p:nvSpPr>
          <p:spPr>
            <a:xfrm>
              <a:off x="8156097"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8" name="Rechteck 77">
              <a:extLst>
                <a:ext uri="{FF2B5EF4-FFF2-40B4-BE49-F238E27FC236}">
                  <a16:creationId xmlns:a16="http://schemas.microsoft.com/office/drawing/2014/main" id="{FF7C8F7E-97C6-4557-851A-081C7171ACFA}"/>
                </a:ext>
              </a:extLst>
            </p:cNvPr>
            <p:cNvSpPr/>
            <p:nvPr/>
          </p:nvSpPr>
          <p:spPr>
            <a:xfrm>
              <a:off x="7348092"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80" name="Textfeld 79">
              <a:extLst>
                <a:ext uri="{FF2B5EF4-FFF2-40B4-BE49-F238E27FC236}">
                  <a16:creationId xmlns:a16="http://schemas.microsoft.com/office/drawing/2014/main" id="{C64C8AE9-164C-403C-959A-A53DD7B9D513}"/>
                </a:ext>
              </a:extLst>
            </p:cNvPr>
            <p:cNvSpPr txBox="1"/>
            <p:nvPr/>
          </p:nvSpPr>
          <p:spPr bwMode="auto">
            <a:xfrm>
              <a:off x="5082694" y="591925"/>
              <a:ext cx="1147055" cy="50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Polymer Processing Solutions</a:t>
              </a:r>
            </a:p>
          </p:txBody>
        </p:sp>
        <p:sp>
          <p:nvSpPr>
            <p:cNvPr id="82" name="Textfeld 81">
              <a:extLst>
                <a:ext uri="{FF2B5EF4-FFF2-40B4-BE49-F238E27FC236}">
                  <a16:creationId xmlns:a16="http://schemas.microsoft.com/office/drawing/2014/main" id="{C45BC6C3-6D88-4CA4-89B0-9B908CFC5BF2}"/>
                </a:ext>
              </a:extLst>
            </p:cNvPr>
            <p:cNvSpPr txBox="1"/>
            <p:nvPr/>
          </p:nvSpPr>
          <p:spPr bwMode="auto">
            <a:xfrm>
              <a:off x="3818557" y="1271700"/>
              <a:ext cx="3687794"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               </a:t>
              </a:r>
              <a:r>
                <a:rPr lang="de-DE" sz="900" b="1" dirty="0" err="1"/>
                <a:t>Continuous</a:t>
              </a:r>
              <a:r>
                <a:rPr lang="de-DE" sz="900" b="1" dirty="0"/>
                <a:t> </a:t>
              </a:r>
              <a:r>
                <a:rPr lang="de-DE" sz="900" b="1" dirty="0" err="1"/>
                <a:t>Polycondensation</a:t>
              </a:r>
              <a:r>
                <a:rPr lang="de-DE" sz="900" b="1" dirty="0"/>
                <a:t> (CP)</a:t>
              </a:r>
            </a:p>
          </p:txBody>
        </p:sp>
        <p:sp>
          <p:nvSpPr>
            <p:cNvPr id="83" name="Textfeld 82">
              <a:extLst>
                <a:ext uri="{FF2B5EF4-FFF2-40B4-BE49-F238E27FC236}">
                  <a16:creationId xmlns:a16="http://schemas.microsoft.com/office/drawing/2014/main" id="{129CBBDC-D41B-45E2-9A9B-89440D981C7E}"/>
                </a:ext>
              </a:extLst>
            </p:cNvPr>
            <p:cNvSpPr txBox="1"/>
            <p:nvPr/>
          </p:nvSpPr>
          <p:spPr bwMode="auto">
            <a:xfrm>
              <a:off x="3026882" y="1867562"/>
              <a:ext cx="2518977"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Filament </a:t>
              </a:r>
              <a:r>
                <a:rPr lang="de-DE" sz="900" b="1" dirty="0" err="1"/>
                <a:t>spinning</a:t>
              </a:r>
              <a:endParaRPr lang="de-DE" sz="900" b="1" dirty="0"/>
            </a:p>
          </p:txBody>
        </p:sp>
        <p:sp>
          <p:nvSpPr>
            <p:cNvPr id="84" name="Textfeld 83">
              <a:extLst>
                <a:ext uri="{FF2B5EF4-FFF2-40B4-BE49-F238E27FC236}">
                  <a16:creationId xmlns:a16="http://schemas.microsoft.com/office/drawing/2014/main" id="{A691AB38-752B-4D83-AC80-B4287156CC80}"/>
                </a:ext>
              </a:extLst>
            </p:cNvPr>
            <p:cNvSpPr txBox="1"/>
            <p:nvPr/>
          </p:nvSpPr>
          <p:spPr bwMode="auto">
            <a:xfrm>
              <a:off x="6236159" y="1867562"/>
              <a:ext cx="976359"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Staple </a:t>
              </a:r>
              <a:r>
                <a:rPr lang="de-DE" sz="900" b="1" dirty="0" err="1"/>
                <a:t>fiber</a:t>
              </a:r>
              <a:endParaRPr lang="de-DE" sz="900" b="1" dirty="0"/>
            </a:p>
            <a:p>
              <a:r>
                <a:rPr lang="de-DE" sz="900" b="1" dirty="0" err="1"/>
                <a:t>spinning</a:t>
              </a:r>
              <a:endParaRPr lang="de-DE" sz="900" b="1" dirty="0"/>
            </a:p>
          </p:txBody>
        </p:sp>
        <p:sp>
          <p:nvSpPr>
            <p:cNvPr id="85" name="Textfeld 84">
              <a:extLst>
                <a:ext uri="{FF2B5EF4-FFF2-40B4-BE49-F238E27FC236}">
                  <a16:creationId xmlns:a16="http://schemas.microsoft.com/office/drawing/2014/main" id="{4C0073BF-BC76-481F-848D-979DC4044953}"/>
                </a:ext>
              </a:extLst>
            </p:cNvPr>
            <p:cNvSpPr txBox="1"/>
            <p:nvPr/>
          </p:nvSpPr>
          <p:spPr bwMode="auto">
            <a:xfrm>
              <a:off x="7808741" y="1867562"/>
              <a:ext cx="976359"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Nonwovens</a:t>
              </a:r>
            </a:p>
          </p:txBody>
        </p:sp>
        <p:sp>
          <p:nvSpPr>
            <p:cNvPr id="86" name="Textfeld 85">
              <a:extLst>
                <a:ext uri="{FF2B5EF4-FFF2-40B4-BE49-F238E27FC236}">
                  <a16:creationId xmlns:a16="http://schemas.microsoft.com/office/drawing/2014/main" id="{5919B27D-475C-43B1-9E9A-C233776E567D}"/>
                </a:ext>
              </a:extLst>
            </p:cNvPr>
            <p:cNvSpPr txBox="1"/>
            <p:nvPr/>
          </p:nvSpPr>
          <p:spPr bwMode="auto">
            <a:xfrm>
              <a:off x="4145971"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Technical Yarn (IDY)</a:t>
              </a:r>
            </a:p>
          </p:txBody>
        </p:sp>
        <p:sp>
          <p:nvSpPr>
            <p:cNvPr id="87" name="Textfeld 86">
              <a:extLst>
                <a:ext uri="{FF2B5EF4-FFF2-40B4-BE49-F238E27FC236}">
                  <a16:creationId xmlns:a16="http://schemas.microsoft.com/office/drawing/2014/main" id="{5596D619-D78E-4357-A090-8433A40BCA79}"/>
                </a:ext>
              </a:extLst>
            </p:cNvPr>
            <p:cNvSpPr txBox="1"/>
            <p:nvPr/>
          </p:nvSpPr>
          <p:spPr bwMode="auto">
            <a:xfrm>
              <a:off x="4953976"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BCF</a:t>
              </a:r>
            </a:p>
          </p:txBody>
        </p:sp>
        <p:sp>
          <p:nvSpPr>
            <p:cNvPr id="88" name="Textfeld 87">
              <a:extLst>
                <a:ext uri="{FF2B5EF4-FFF2-40B4-BE49-F238E27FC236}">
                  <a16:creationId xmlns:a16="http://schemas.microsoft.com/office/drawing/2014/main" id="{2A5F08A1-D58B-4D56-8958-EBFD99401E4D}"/>
                </a:ext>
              </a:extLst>
            </p:cNvPr>
            <p:cNvSpPr txBox="1"/>
            <p:nvPr/>
          </p:nvSpPr>
          <p:spPr bwMode="auto">
            <a:xfrm>
              <a:off x="5737681" y="2783831"/>
              <a:ext cx="635300" cy="318464"/>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algn="ctr"/>
              <a:r>
                <a:rPr lang="de-DE" sz="825" b="1" spc="-75" dirty="0" err="1"/>
                <a:t>Others</a:t>
              </a:r>
              <a:endParaRPr lang="de-DE" sz="825" b="1" spc="-75" dirty="0"/>
            </a:p>
          </p:txBody>
        </p:sp>
        <p:sp>
          <p:nvSpPr>
            <p:cNvPr id="89" name="Textfeld 88">
              <a:extLst>
                <a:ext uri="{FF2B5EF4-FFF2-40B4-BE49-F238E27FC236}">
                  <a16:creationId xmlns:a16="http://schemas.microsoft.com/office/drawing/2014/main" id="{4D67E521-8E9B-4794-9246-6C8580D70D2E}"/>
                </a:ext>
              </a:extLst>
            </p:cNvPr>
            <p:cNvSpPr txBox="1"/>
            <p:nvPr/>
          </p:nvSpPr>
          <p:spPr bwMode="auto">
            <a:xfrm>
              <a:off x="6556633"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err="1"/>
                <a:t>Airlaid</a:t>
              </a:r>
              <a:endParaRPr lang="de-DE" sz="900" b="1" dirty="0"/>
            </a:p>
          </p:txBody>
        </p:sp>
        <p:sp>
          <p:nvSpPr>
            <p:cNvPr id="90" name="Textfeld 89">
              <a:extLst>
                <a:ext uri="{FF2B5EF4-FFF2-40B4-BE49-F238E27FC236}">
                  <a16:creationId xmlns:a16="http://schemas.microsoft.com/office/drawing/2014/main" id="{6D723028-5C08-434C-BA58-015C157E694C}"/>
                </a:ext>
              </a:extLst>
            </p:cNvPr>
            <p:cNvSpPr txBox="1"/>
            <p:nvPr/>
          </p:nvSpPr>
          <p:spPr bwMode="auto">
            <a:xfrm>
              <a:off x="7349944"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err="1"/>
                <a:t>Meltblown</a:t>
              </a:r>
              <a:endParaRPr lang="de-DE" sz="900" b="1" dirty="0"/>
            </a:p>
          </p:txBody>
        </p:sp>
        <p:sp>
          <p:nvSpPr>
            <p:cNvPr id="91" name="Textfeld 90">
              <a:extLst>
                <a:ext uri="{FF2B5EF4-FFF2-40B4-BE49-F238E27FC236}">
                  <a16:creationId xmlns:a16="http://schemas.microsoft.com/office/drawing/2014/main" id="{71FEEEC4-1BD4-488B-B051-BD9E16C8A08F}"/>
                </a:ext>
              </a:extLst>
            </p:cNvPr>
            <p:cNvSpPr txBox="1"/>
            <p:nvPr/>
          </p:nvSpPr>
          <p:spPr bwMode="auto">
            <a:xfrm>
              <a:off x="8157949"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err="1"/>
                <a:t>Spunbond</a:t>
              </a:r>
              <a:endParaRPr lang="de-DE" sz="900" b="1" dirty="0"/>
            </a:p>
          </p:txBody>
        </p:sp>
        <p:sp>
          <p:nvSpPr>
            <p:cNvPr id="92" name="Textfeld 91">
              <a:extLst>
                <a:ext uri="{FF2B5EF4-FFF2-40B4-BE49-F238E27FC236}">
                  <a16:creationId xmlns:a16="http://schemas.microsoft.com/office/drawing/2014/main" id="{0CDB9440-70F7-44D4-97E7-92C8C5A74252}"/>
                </a:ext>
              </a:extLst>
            </p:cNvPr>
            <p:cNvSpPr txBox="1"/>
            <p:nvPr/>
          </p:nvSpPr>
          <p:spPr bwMode="auto">
            <a:xfrm>
              <a:off x="2688068" y="3682546"/>
              <a:ext cx="395186"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 DTY</a:t>
              </a:r>
            </a:p>
          </p:txBody>
        </p:sp>
        <p:sp>
          <p:nvSpPr>
            <p:cNvPr id="93" name="Textfeld 92">
              <a:extLst>
                <a:ext uri="{FF2B5EF4-FFF2-40B4-BE49-F238E27FC236}">
                  <a16:creationId xmlns:a16="http://schemas.microsoft.com/office/drawing/2014/main" id="{46A14933-D705-4F8A-9389-03F890A44164}"/>
                </a:ext>
              </a:extLst>
            </p:cNvPr>
            <p:cNvSpPr txBox="1"/>
            <p:nvPr/>
          </p:nvSpPr>
          <p:spPr bwMode="auto">
            <a:xfrm>
              <a:off x="6570666" y="3663038"/>
              <a:ext cx="649134" cy="317469"/>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algn="ctr"/>
              <a:r>
                <a:rPr lang="de-DE" sz="750" b="1" dirty="0"/>
                <a:t>Special </a:t>
              </a:r>
              <a:r>
                <a:rPr lang="de-DE" sz="750" b="1" dirty="0" err="1"/>
                <a:t>Winders</a:t>
              </a:r>
              <a:endParaRPr lang="de-DE" sz="788" b="1" dirty="0"/>
            </a:p>
          </p:txBody>
        </p:sp>
        <p:sp>
          <p:nvSpPr>
            <p:cNvPr id="94" name="Textfeld 93">
              <a:extLst>
                <a:ext uri="{FF2B5EF4-FFF2-40B4-BE49-F238E27FC236}">
                  <a16:creationId xmlns:a16="http://schemas.microsoft.com/office/drawing/2014/main" id="{C2BD1AF7-EFCA-46D1-A785-026E791E0049}"/>
                </a:ext>
              </a:extLst>
            </p:cNvPr>
            <p:cNvSpPr txBox="1"/>
            <p:nvPr/>
          </p:nvSpPr>
          <p:spPr bwMode="auto">
            <a:xfrm>
              <a:off x="7362671" y="3655956"/>
              <a:ext cx="639506"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675" b="1" dirty="0"/>
                <a:t>Gear </a:t>
              </a:r>
              <a:r>
                <a:rPr lang="de-DE" sz="675" b="1" dirty="0" err="1"/>
                <a:t>Metering</a:t>
              </a:r>
              <a:r>
                <a:rPr lang="de-DE" sz="675" b="1" dirty="0"/>
                <a:t> Pumps </a:t>
              </a:r>
            </a:p>
          </p:txBody>
        </p:sp>
        <p:sp>
          <p:nvSpPr>
            <p:cNvPr id="95" name="Textfeld 94">
              <a:extLst>
                <a:ext uri="{FF2B5EF4-FFF2-40B4-BE49-F238E27FC236}">
                  <a16:creationId xmlns:a16="http://schemas.microsoft.com/office/drawing/2014/main" id="{D10AF2F0-786C-4AE3-8A3C-079E3C972502}"/>
                </a:ext>
              </a:extLst>
            </p:cNvPr>
            <p:cNvSpPr txBox="1"/>
            <p:nvPr/>
          </p:nvSpPr>
          <p:spPr bwMode="auto">
            <a:xfrm>
              <a:off x="8152599" y="3667813"/>
              <a:ext cx="648121" cy="293756"/>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algn="ctr"/>
              <a:r>
                <a:rPr lang="de-DE" sz="600" b="1" dirty="0"/>
                <a:t>BBE</a:t>
              </a:r>
            </a:p>
          </p:txBody>
        </p:sp>
        <p:sp>
          <p:nvSpPr>
            <p:cNvPr id="96" name="Rechteck 95">
              <a:extLst>
                <a:ext uri="{FF2B5EF4-FFF2-40B4-BE49-F238E27FC236}">
                  <a16:creationId xmlns:a16="http://schemas.microsoft.com/office/drawing/2014/main" id="{19167F13-42C2-4BB2-8E90-42BD9E7C8CFB}"/>
                </a:ext>
              </a:extLst>
            </p:cNvPr>
            <p:cNvSpPr/>
            <p:nvPr/>
          </p:nvSpPr>
          <p:spPr>
            <a:xfrm>
              <a:off x="2538531" y="1274081"/>
              <a:ext cx="395206" cy="310500"/>
            </a:xfrm>
            <a:prstGeom prst="rect">
              <a:avLst/>
            </a:prstGeom>
            <a:noFill/>
            <a:ln w="95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97" name="Rechteck 96">
              <a:extLst>
                <a:ext uri="{FF2B5EF4-FFF2-40B4-BE49-F238E27FC236}">
                  <a16:creationId xmlns:a16="http://schemas.microsoft.com/office/drawing/2014/main" id="{933B1746-5DD6-47FA-8747-57B63EA6408B}"/>
                </a:ext>
              </a:extLst>
            </p:cNvPr>
            <p:cNvSpPr/>
            <p:nvPr/>
          </p:nvSpPr>
          <p:spPr>
            <a:xfrm>
              <a:off x="2538531" y="1871222"/>
              <a:ext cx="395206"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98" name="Rechteck 97">
              <a:extLst>
                <a:ext uri="{FF2B5EF4-FFF2-40B4-BE49-F238E27FC236}">
                  <a16:creationId xmlns:a16="http://schemas.microsoft.com/office/drawing/2014/main" id="{E691F392-5D53-4156-9ECE-A1570AA3835A}"/>
                </a:ext>
              </a:extLst>
            </p:cNvPr>
            <p:cNvSpPr/>
            <p:nvPr/>
          </p:nvSpPr>
          <p:spPr>
            <a:xfrm>
              <a:off x="5744577" y="1871222"/>
              <a:ext cx="395206"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99" name="Rechteck 98">
              <a:extLst>
                <a:ext uri="{FF2B5EF4-FFF2-40B4-BE49-F238E27FC236}">
                  <a16:creationId xmlns:a16="http://schemas.microsoft.com/office/drawing/2014/main" id="{B4D4D4A6-E8F3-4CFA-B28C-9738C8E9ADFA}"/>
                </a:ext>
              </a:extLst>
            </p:cNvPr>
            <p:cNvSpPr/>
            <p:nvPr/>
          </p:nvSpPr>
          <p:spPr>
            <a:xfrm>
              <a:off x="7337568" y="1871222"/>
              <a:ext cx="395206"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pic>
          <p:nvPicPr>
            <p:cNvPr id="100" name="Bild 23" descr="POY.jpg">
              <a:extLst>
                <a:ext uri="{FF2B5EF4-FFF2-40B4-BE49-F238E27FC236}">
                  <a16:creationId xmlns:a16="http://schemas.microsoft.com/office/drawing/2014/main" id="{71AED532-6D65-4CCE-8AC2-D82FA58E73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7732" y="2488270"/>
              <a:ext cx="539496" cy="269748"/>
            </a:xfrm>
            <a:prstGeom prst="rect">
              <a:avLst/>
            </a:prstGeom>
          </p:spPr>
        </p:pic>
        <p:sp>
          <p:nvSpPr>
            <p:cNvPr id="101" name="Rechteck 100">
              <a:extLst>
                <a:ext uri="{FF2B5EF4-FFF2-40B4-BE49-F238E27FC236}">
                  <a16:creationId xmlns:a16="http://schemas.microsoft.com/office/drawing/2014/main" id="{6455A9F2-87C1-40F2-96F1-8859A5D35F4A}"/>
                </a:ext>
              </a:extLst>
            </p:cNvPr>
            <p:cNvSpPr/>
            <p:nvPr/>
          </p:nvSpPr>
          <p:spPr>
            <a:xfrm>
              <a:off x="2535420"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2" name="Textfeld 101">
              <a:extLst>
                <a:ext uri="{FF2B5EF4-FFF2-40B4-BE49-F238E27FC236}">
                  <a16:creationId xmlns:a16="http://schemas.microsoft.com/office/drawing/2014/main" id="{1AB36925-30BE-4A26-BD92-9DC1F5E13319}"/>
                </a:ext>
              </a:extLst>
            </p:cNvPr>
            <p:cNvSpPr txBox="1"/>
            <p:nvPr/>
          </p:nvSpPr>
          <p:spPr bwMode="auto">
            <a:xfrm>
              <a:off x="2535420"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POY</a:t>
              </a:r>
            </a:p>
          </p:txBody>
        </p:sp>
        <p:sp>
          <p:nvSpPr>
            <p:cNvPr id="103" name="Rechteck 102">
              <a:extLst>
                <a:ext uri="{FF2B5EF4-FFF2-40B4-BE49-F238E27FC236}">
                  <a16:creationId xmlns:a16="http://schemas.microsoft.com/office/drawing/2014/main" id="{F6865950-5E2F-4F46-B88C-8982323AD405}"/>
                </a:ext>
              </a:extLst>
            </p:cNvPr>
            <p:cNvSpPr/>
            <p:nvPr/>
          </p:nvSpPr>
          <p:spPr>
            <a:xfrm>
              <a:off x="2538689"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pic>
          <p:nvPicPr>
            <p:cNvPr id="104" name="Bild 24" descr="FDY.jpg">
              <a:extLst>
                <a:ext uri="{FF2B5EF4-FFF2-40B4-BE49-F238E27FC236}">
                  <a16:creationId xmlns:a16="http://schemas.microsoft.com/office/drawing/2014/main" id="{03CF1A8F-FDF8-4A89-ADAC-570157C9C0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01702" y="2488270"/>
              <a:ext cx="539496" cy="269748"/>
            </a:xfrm>
            <a:prstGeom prst="rect">
              <a:avLst/>
            </a:prstGeom>
          </p:spPr>
        </p:pic>
        <p:sp>
          <p:nvSpPr>
            <p:cNvPr id="105" name="Rechteck 104">
              <a:extLst>
                <a:ext uri="{FF2B5EF4-FFF2-40B4-BE49-F238E27FC236}">
                  <a16:creationId xmlns:a16="http://schemas.microsoft.com/office/drawing/2014/main" id="{57418A03-6E10-479B-A8D3-B72FBE3952AB}"/>
                </a:ext>
              </a:extLst>
            </p:cNvPr>
            <p:cNvSpPr/>
            <p:nvPr/>
          </p:nvSpPr>
          <p:spPr>
            <a:xfrm>
              <a:off x="3343425"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6" name="Textfeld 105">
              <a:extLst>
                <a:ext uri="{FF2B5EF4-FFF2-40B4-BE49-F238E27FC236}">
                  <a16:creationId xmlns:a16="http://schemas.microsoft.com/office/drawing/2014/main" id="{893847AC-944F-4A7B-9488-BE6D38DED322}"/>
                </a:ext>
              </a:extLst>
            </p:cNvPr>
            <p:cNvSpPr txBox="1"/>
            <p:nvPr/>
          </p:nvSpPr>
          <p:spPr bwMode="auto">
            <a:xfrm>
              <a:off x="3343425"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FDY</a:t>
              </a:r>
            </a:p>
          </p:txBody>
        </p:sp>
        <p:sp>
          <p:nvSpPr>
            <p:cNvPr id="107" name="Rechteck 106">
              <a:extLst>
                <a:ext uri="{FF2B5EF4-FFF2-40B4-BE49-F238E27FC236}">
                  <a16:creationId xmlns:a16="http://schemas.microsoft.com/office/drawing/2014/main" id="{361635F2-F9EE-4072-848A-6973CA8D8D5E}"/>
                </a:ext>
              </a:extLst>
            </p:cNvPr>
            <p:cNvSpPr/>
            <p:nvPr/>
          </p:nvSpPr>
          <p:spPr>
            <a:xfrm>
              <a:off x="3346933"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8" name="Rechteck 107">
              <a:extLst>
                <a:ext uri="{FF2B5EF4-FFF2-40B4-BE49-F238E27FC236}">
                  <a16:creationId xmlns:a16="http://schemas.microsoft.com/office/drawing/2014/main" id="{BDD9E4B1-7A7A-4EC0-B07F-3F8A8AF05D11}"/>
                </a:ext>
              </a:extLst>
            </p:cNvPr>
            <p:cNvSpPr/>
            <p:nvPr/>
          </p:nvSpPr>
          <p:spPr>
            <a:xfrm>
              <a:off x="4146182"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9" name="Rechteck 108">
              <a:extLst>
                <a:ext uri="{FF2B5EF4-FFF2-40B4-BE49-F238E27FC236}">
                  <a16:creationId xmlns:a16="http://schemas.microsoft.com/office/drawing/2014/main" id="{1783B56D-B82F-47B8-9610-10EAD1E92074}"/>
                </a:ext>
              </a:extLst>
            </p:cNvPr>
            <p:cNvSpPr/>
            <p:nvPr/>
          </p:nvSpPr>
          <p:spPr>
            <a:xfrm>
              <a:off x="4953944"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0" name="Rechteck 109">
              <a:extLst>
                <a:ext uri="{FF2B5EF4-FFF2-40B4-BE49-F238E27FC236}">
                  <a16:creationId xmlns:a16="http://schemas.microsoft.com/office/drawing/2014/main" id="{5D455298-406F-46EF-9479-2E5A66499DF8}"/>
                </a:ext>
              </a:extLst>
            </p:cNvPr>
            <p:cNvSpPr/>
            <p:nvPr/>
          </p:nvSpPr>
          <p:spPr>
            <a:xfrm>
              <a:off x="6561326"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1" name="Rechteck 110">
              <a:extLst>
                <a:ext uri="{FF2B5EF4-FFF2-40B4-BE49-F238E27FC236}">
                  <a16:creationId xmlns:a16="http://schemas.microsoft.com/office/drawing/2014/main" id="{CE8E1FE9-8CF0-42F1-BE5D-D76BAC7BB722}"/>
                </a:ext>
              </a:extLst>
            </p:cNvPr>
            <p:cNvSpPr/>
            <p:nvPr/>
          </p:nvSpPr>
          <p:spPr>
            <a:xfrm>
              <a:off x="7352070"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2" name="Rechteck 111">
              <a:extLst>
                <a:ext uri="{FF2B5EF4-FFF2-40B4-BE49-F238E27FC236}">
                  <a16:creationId xmlns:a16="http://schemas.microsoft.com/office/drawing/2014/main" id="{8C16F4CC-8D71-48AF-BF0C-21F659548295}"/>
                </a:ext>
              </a:extLst>
            </p:cNvPr>
            <p:cNvSpPr/>
            <p:nvPr/>
          </p:nvSpPr>
          <p:spPr>
            <a:xfrm>
              <a:off x="8159832"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3" name="Rechteck 112">
              <a:hlinkClick r:id="" action="ppaction://noaction"/>
              <a:extLst>
                <a:ext uri="{FF2B5EF4-FFF2-40B4-BE49-F238E27FC236}">
                  <a16:creationId xmlns:a16="http://schemas.microsoft.com/office/drawing/2014/main" id="{F86EC296-C8F2-4BEC-9BDD-046AE2E9AF8D}"/>
                </a:ext>
              </a:extLst>
            </p:cNvPr>
            <p:cNvSpPr/>
            <p:nvPr/>
          </p:nvSpPr>
          <p:spPr>
            <a:xfrm>
              <a:off x="4138165" y="2445047"/>
              <a:ext cx="657194" cy="677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5" name="Rechteck 114">
              <a:hlinkClick r:id="" action="ppaction://noaction"/>
              <a:extLst>
                <a:ext uri="{FF2B5EF4-FFF2-40B4-BE49-F238E27FC236}">
                  <a16:creationId xmlns:a16="http://schemas.microsoft.com/office/drawing/2014/main" id="{E692D5DB-A3F7-471D-A9D3-F168D7CA8220}"/>
                </a:ext>
              </a:extLst>
            </p:cNvPr>
            <p:cNvSpPr/>
            <p:nvPr/>
          </p:nvSpPr>
          <p:spPr>
            <a:xfrm>
              <a:off x="4906945" y="413185"/>
              <a:ext cx="1242383" cy="310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16" name="Rechteck 115">
              <a:hlinkClick r:id="" action="ppaction://noaction"/>
              <a:extLst>
                <a:ext uri="{FF2B5EF4-FFF2-40B4-BE49-F238E27FC236}">
                  <a16:creationId xmlns:a16="http://schemas.microsoft.com/office/drawing/2014/main" id="{80CB773F-6DE2-498F-A3A0-50793FA023F8}"/>
                </a:ext>
              </a:extLst>
            </p:cNvPr>
            <p:cNvSpPr/>
            <p:nvPr/>
          </p:nvSpPr>
          <p:spPr>
            <a:xfrm>
              <a:off x="2559101" y="1277847"/>
              <a:ext cx="4956802" cy="312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17" name="Rechteck 116">
              <a:hlinkClick r:id="" action="ppaction://noaction"/>
              <a:extLst>
                <a:ext uri="{FF2B5EF4-FFF2-40B4-BE49-F238E27FC236}">
                  <a16:creationId xmlns:a16="http://schemas.microsoft.com/office/drawing/2014/main" id="{D5F33513-71B7-4456-BE8E-775B8DA6ED0E}"/>
                </a:ext>
              </a:extLst>
            </p:cNvPr>
            <p:cNvSpPr/>
            <p:nvPr/>
          </p:nvSpPr>
          <p:spPr>
            <a:xfrm>
              <a:off x="5737220" y="1867562"/>
              <a:ext cx="1466100" cy="326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8" name="Rechteck 117">
              <a:hlinkClick r:id="" action="ppaction://noaction"/>
              <a:extLst>
                <a:ext uri="{FF2B5EF4-FFF2-40B4-BE49-F238E27FC236}">
                  <a16:creationId xmlns:a16="http://schemas.microsoft.com/office/drawing/2014/main" id="{5DB163B3-78B6-4EFE-B946-FB10E867E561}"/>
                </a:ext>
              </a:extLst>
            </p:cNvPr>
            <p:cNvSpPr/>
            <p:nvPr/>
          </p:nvSpPr>
          <p:spPr>
            <a:xfrm>
              <a:off x="3331720" y="2465249"/>
              <a:ext cx="663725" cy="63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9" name="Rechteck 118">
              <a:hlinkClick r:id="" action="ppaction://noaction"/>
              <a:extLst>
                <a:ext uri="{FF2B5EF4-FFF2-40B4-BE49-F238E27FC236}">
                  <a16:creationId xmlns:a16="http://schemas.microsoft.com/office/drawing/2014/main" id="{8A05194D-E852-4718-9761-F91F08A1CEE8}"/>
                </a:ext>
              </a:extLst>
            </p:cNvPr>
            <p:cNvSpPr/>
            <p:nvPr/>
          </p:nvSpPr>
          <p:spPr>
            <a:xfrm>
              <a:off x="4961371" y="2458963"/>
              <a:ext cx="642189" cy="63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20" name="Rechteck 119">
              <a:hlinkClick r:id="" action="ppaction://noaction"/>
              <a:extLst>
                <a:ext uri="{FF2B5EF4-FFF2-40B4-BE49-F238E27FC236}">
                  <a16:creationId xmlns:a16="http://schemas.microsoft.com/office/drawing/2014/main" id="{D2C19B3E-BFDB-4BE4-9797-8D5805E600D1}"/>
                </a:ext>
              </a:extLst>
            </p:cNvPr>
            <p:cNvSpPr/>
            <p:nvPr/>
          </p:nvSpPr>
          <p:spPr>
            <a:xfrm>
              <a:off x="6554987" y="2469159"/>
              <a:ext cx="668472" cy="634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pic>
          <p:nvPicPr>
            <p:cNvPr id="123" name="Grafik 122">
              <a:extLst>
                <a:ext uri="{FF2B5EF4-FFF2-40B4-BE49-F238E27FC236}">
                  <a16:creationId xmlns:a16="http://schemas.microsoft.com/office/drawing/2014/main" id="{6B2D568A-8DC7-4A46-A176-C1CBFF142B7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33504" y="3389879"/>
              <a:ext cx="319894" cy="243119"/>
            </a:xfrm>
            <a:prstGeom prst="rect">
              <a:avLst/>
            </a:prstGeom>
          </p:spPr>
        </p:pic>
        <p:pic>
          <p:nvPicPr>
            <p:cNvPr id="124" name="Grafik 123">
              <a:extLst>
                <a:ext uri="{FF2B5EF4-FFF2-40B4-BE49-F238E27FC236}">
                  <a16:creationId xmlns:a16="http://schemas.microsoft.com/office/drawing/2014/main" id="{C9E08CC9-1CEC-4423-838F-7A562BE1F631}"/>
                </a:ext>
              </a:extLst>
            </p:cNvPr>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06126" y="3398526"/>
              <a:ext cx="371242" cy="246611"/>
            </a:xfrm>
            <a:prstGeom prst="rect">
              <a:avLst/>
            </a:prstGeom>
          </p:spPr>
        </p:pic>
        <p:pic>
          <p:nvPicPr>
            <p:cNvPr id="125" name="Inhaltsplatzhalter 16">
              <a:extLst>
                <a:ext uri="{FF2B5EF4-FFF2-40B4-BE49-F238E27FC236}">
                  <a16:creationId xmlns:a16="http://schemas.microsoft.com/office/drawing/2014/main" id="{B8A37CFF-7786-4FE9-9E4A-25E5DCEA5CC7}"/>
                </a:ext>
              </a:extLst>
            </p:cNvPr>
            <p:cNvPicPr>
              <a:picLocks noChangeAspect="1"/>
            </p:cNvPicPr>
            <p:nvPr/>
          </p:nvPicPr>
          <p:blipFill rotWithShape="1">
            <a:blip r:embed="rId16" cstate="print">
              <a:graysc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l="11787" r="21165"/>
            <a:stretch/>
          </p:blipFill>
          <p:spPr>
            <a:xfrm>
              <a:off x="8272613" y="3370710"/>
              <a:ext cx="385735" cy="310036"/>
            </a:xfrm>
            <a:prstGeom prst="rect">
              <a:avLst/>
            </a:prstGeom>
          </p:spPr>
        </p:pic>
        <p:sp>
          <p:nvSpPr>
            <p:cNvPr id="126" name="Rechteck 125">
              <a:extLst>
                <a:ext uri="{FF2B5EF4-FFF2-40B4-BE49-F238E27FC236}">
                  <a16:creationId xmlns:a16="http://schemas.microsoft.com/office/drawing/2014/main" id="{95E1368A-1C00-4768-ACBE-3A299FBD9BB7}"/>
                </a:ext>
              </a:extLst>
            </p:cNvPr>
            <p:cNvSpPr/>
            <p:nvPr/>
          </p:nvSpPr>
          <p:spPr>
            <a:xfrm>
              <a:off x="8154161" y="3359050"/>
              <a:ext cx="648291"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cxnSp>
          <p:nvCxnSpPr>
            <p:cNvPr id="127" name="Gewinkelte Verbindung 66">
              <a:extLst>
                <a:ext uri="{FF2B5EF4-FFF2-40B4-BE49-F238E27FC236}">
                  <a16:creationId xmlns:a16="http://schemas.microsoft.com/office/drawing/2014/main" id="{53289A6A-F34A-436A-A4BE-F8D3F8DE580F}"/>
                </a:ext>
              </a:extLst>
            </p:cNvPr>
            <p:cNvCxnSpPr>
              <a:stCxn id="88" idx="2"/>
              <a:endCxn id="125" idx="0"/>
            </p:cNvCxnSpPr>
            <p:nvPr/>
          </p:nvCxnSpPr>
          <p:spPr>
            <a:xfrm rot="16200000" flipH="1">
              <a:off x="7126199" y="2031428"/>
              <a:ext cx="268415" cy="241014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hteck 127">
              <a:extLst>
                <a:ext uri="{FF2B5EF4-FFF2-40B4-BE49-F238E27FC236}">
                  <a16:creationId xmlns:a16="http://schemas.microsoft.com/office/drawing/2014/main" id="{2A81155F-7200-4FD0-AE58-5B50B7C101FE}"/>
                </a:ext>
              </a:extLst>
            </p:cNvPr>
            <p:cNvSpPr/>
            <p:nvPr/>
          </p:nvSpPr>
          <p:spPr>
            <a:xfrm>
              <a:off x="6567602" y="3359050"/>
              <a:ext cx="648291"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29" name="Rechteck 128">
              <a:extLst>
                <a:ext uri="{FF2B5EF4-FFF2-40B4-BE49-F238E27FC236}">
                  <a16:creationId xmlns:a16="http://schemas.microsoft.com/office/drawing/2014/main" id="{C2B8E428-5557-479A-A6FC-0B1DDBA634AE}"/>
                </a:ext>
              </a:extLst>
            </p:cNvPr>
            <p:cNvSpPr/>
            <p:nvPr/>
          </p:nvSpPr>
          <p:spPr>
            <a:xfrm>
              <a:off x="7364438" y="3359050"/>
              <a:ext cx="648291"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0" name="Rechteck 129">
              <a:extLst>
                <a:ext uri="{FF2B5EF4-FFF2-40B4-BE49-F238E27FC236}">
                  <a16:creationId xmlns:a16="http://schemas.microsoft.com/office/drawing/2014/main" id="{44E1907E-EAF3-4D5F-8EC5-B489B92A726D}"/>
                </a:ext>
              </a:extLst>
            </p:cNvPr>
            <p:cNvSpPr/>
            <p:nvPr/>
          </p:nvSpPr>
          <p:spPr>
            <a:xfrm>
              <a:off x="5497841" y="3367705"/>
              <a:ext cx="639446"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1" name="Rechteck 130">
              <a:extLst>
                <a:ext uri="{FF2B5EF4-FFF2-40B4-BE49-F238E27FC236}">
                  <a16:creationId xmlns:a16="http://schemas.microsoft.com/office/drawing/2014/main" id="{CBFD8CE2-8DFF-44CD-AB44-030530D9D0E2}"/>
                </a:ext>
              </a:extLst>
            </p:cNvPr>
            <p:cNvSpPr/>
            <p:nvPr/>
          </p:nvSpPr>
          <p:spPr>
            <a:xfrm>
              <a:off x="5496072" y="3676394"/>
              <a:ext cx="646097" cy="3174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2" name="Textfeld 131">
              <a:extLst>
                <a:ext uri="{FF2B5EF4-FFF2-40B4-BE49-F238E27FC236}">
                  <a16:creationId xmlns:a16="http://schemas.microsoft.com/office/drawing/2014/main" id="{40B94E1F-7B30-4DE7-906B-7A8224691FAB}"/>
                </a:ext>
              </a:extLst>
            </p:cNvPr>
            <p:cNvSpPr txBox="1"/>
            <p:nvPr/>
          </p:nvSpPr>
          <p:spPr bwMode="auto">
            <a:xfrm>
              <a:off x="5493938" y="3682214"/>
              <a:ext cx="64519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err="1"/>
                <a:t>Bico</a:t>
              </a:r>
              <a:endParaRPr lang="de-DE" sz="900" b="1" dirty="0"/>
            </a:p>
          </p:txBody>
        </p:sp>
        <p:cxnSp>
          <p:nvCxnSpPr>
            <p:cNvPr id="133" name="Gewinkelte Verbindung 84">
              <a:extLst>
                <a:ext uri="{FF2B5EF4-FFF2-40B4-BE49-F238E27FC236}">
                  <a16:creationId xmlns:a16="http://schemas.microsoft.com/office/drawing/2014/main" id="{9EE2E350-9F73-4FE2-82CA-34262F2D0D21}"/>
                </a:ext>
              </a:extLst>
            </p:cNvPr>
            <p:cNvCxnSpPr>
              <a:cxnSpLocks/>
              <a:stCxn id="88" idx="2"/>
              <a:endCxn id="137" idx="0"/>
            </p:cNvCxnSpPr>
            <p:nvPr/>
          </p:nvCxnSpPr>
          <p:spPr>
            <a:xfrm rot="5400000">
              <a:off x="5811078" y="3120984"/>
              <a:ext cx="262943" cy="22556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4" name="Grafik 133">
              <a:extLst>
                <a:ext uri="{FF2B5EF4-FFF2-40B4-BE49-F238E27FC236}">
                  <a16:creationId xmlns:a16="http://schemas.microsoft.com/office/drawing/2014/main" id="{D10768B3-97FC-468A-8F65-BFAEA9668394}"/>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61773"/>
            <a:stretch/>
          </p:blipFill>
          <p:spPr>
            <a:xfrm>
              <a:off x="5624090" y="3418243"/>
              <a:ext cx="388365" cy="224710"/>
            </a:xfrm>
            <a:prstGeom prst="rect">
              <a:avLst/>
            </a:prstGeom>
          </p:spPr>
        </p:pic>
        <p:sp>
          <p:nvSpPr>
            <p:cNvPr id="135" name="Rechteck 134">
              <a:hlinkClick r:id="" action="ppaction://noaction"/>
              <a:extLst>
                <a:ext uri="{FF2B5EF4-FFF2-40B4-BE49-F238E27FC236}">
                  <a16:creationId xmlns:a16="http://schemas.microsoft.com/office/drawing/2014/main" id="{16088A1E-683A-4873-AAE0-38B80CA4337F}"/>
                </a:ext>
              </a:extLst>
            </p:cNvPr>
            <p:cNvSpPr/>
            <p:nvPr/>
          </p:nvSpPr>
          <p:spPr>
            <a:xfrm>
              <a:off x="2523237" y="2415156"/>
              <a:ext cx="684531" cy="690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6" name="Rechteck 135">
              <a:hlinkClick r:id="rId19" action="ppaction://hlinksldjump"/>
              <a:extLst>
                <a:ext uri="{FF2B5EF4-FFF2-40B4-BE49-F238E27FC236}">
                  <a16:creationId xmlns:a16="http://schemas.microsoft.com/office/drawing/2014/main" id="{13B2148D-0387-49FB-B4CC-43DE7DA6CB4B}"/>
                </a:ext>
              </a:extLst>
            </p:cNvPr>
            <p:cNvSpPr/>
            <p:nvPr/>
          </p:nvSpPr>
          <p:spPr>
            <a:xfrm>
              <a:off x="2518685" y="3318731"/>
              <a:ext cx="667888"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7" name="Rechteck 136">
              <a:hlinkClick r:id="" action="ppaction://noaction"/>
              <a:extLst>
                <a:ext uri="{FF2B5EF4-FFF2-40B4-BE49-F238E27FC236}">
                  <a16:creationId xmlns:a16="http://schemas.microsoft.com/office/drawing/2014/main" id="{6C968D39-C844-4323-A283-527D93745FF7}"/>
                </a:ext>
              </a:extLst>
            </p:cNvPr>
            <p:cNvSpPr/>
            <p:nvPr/>
          </p:nvSpPr>
          <p:spPr>
            <a:xfrm>
              <a:off x="5501504" y="3365238"/>
              <a:ext cx="656525"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8" name="Rechteck 137">
              <a:extLst>
                <a:ext uri="{FF2B5EF4-FFF2-40B4-BE49-F238E27FC236}">
                  <a16:creationId xmlns:a16="http://schemas.microsoft.com/office/drawing/2014/main" id="{77B77662-6E3E-4E81-ABFB-08601CFC04C4}"/>
                </a:ext>
              </a:extLst>
            </p:cNvPr>
            <p:cNvSpPr/>
            <p:nvPr/>
          </p:nvSpPr>
          <p:spPr>
            <a:xfrm>
              <a:off x="6551956" y="3352042"/>
              <a:ext cx="655835" cy="635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9" name="Rechteck 138">
              <a:extLst>
                <a:ext uri="{FF2B5EF4-FFF2-40B4-BE49-F238E27FC236}">
                  <a16:creationId xmlns:a16="http://schemas.microsoft.com/office/drawing/2014/main" id="{BB11FB36-2CEA-4C06-ADC2-79196C90DAAF}"/>
                </a:ext>
              </a:extLst>
            </p:cNvPr>
            <p:cNvSpPr/>
            <p:nvPr/>
          </p:nvSpPr>
          <p:spPr>
            <a:xfrm>
              <a:off x="7365496" y="3345288"/>
              <a:ext cx="655908" cy="6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0" name="Rechteck 139">
              <a:hlinkClick r:id="" action="ppaction://noaction"/>
              <a:extLst>
                <a:ext uri="{FF2B5EF4-FFF2-40B4-BE49-F238E27FC236}">
                  <a16:creationId xmlns:a16="http://schemas.microsoft.com/office/drawing/2014/main" id="{4A6F5C4A-8FFE-44F8-9F3F-C00D9ECEC193}"/>
                </a:ext>
              </a:extLst>
            </p:cNvPr>
            <p:cNvSpPr/>
            <p:nvPr/>
          </p:nvSpPr>
          <p:spPr>
            <a:xfrm>
              <a:off x="8165782" y="3341070"/>
              <a:ext cx="654581"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1" name="Rechteck 140">
              <a:hlinkClick r:id="" action="ppaction://noaction"/>
              <a:extLst>
                <a:ext uri="{FF2B5EF4-FFF2-40B4-BE49-F238E27FC236}">
                  <a16:creationId xmlns:a16="http://schemas.microsoft.com/office/drawing/2014/main" id="{AC5216B4-BF01-4AE8-A962-39DF0A79D60B}"/>
                </a:ext>
              </a:extLst>
            </p:cNvPr>
            <p:cNvSpPr/>
            <p:nvPr/>
          </p:nvSpPr>
          <p:spPr>
            <a:xfrm>
              <a:off x="6568943" y="3348243"/>
              <a:ext cx="647408"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2" name="Rechteck 141">
              <a:hlinkClick r:id="" action="ppaction://noaction"/>
              <a:extLst>
                <a:ext uri="{FF2B5EF4-FFF2-40B4-BE49-F238E27FC236}">
                  <a16:creationId xmlns:a16="http://schemas.microsoft.com/office/drawing/2014/main" id="{EE8CC03C-44C8-45E8-BCB9-0101BB0C26D3}"/>
                </a:ext>
              </a:extLst>
            </p:cNvPr>
            <p:cNvSpPr/>
            <p:nvPr/>
          </p:nvSpPr>
          <p:spPr>
            <a:xfrm>
              <a:off x="7369404" y="3364946"/>
              <a:ext cx="654221"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3" name="Rechteck 142">
              <a:extLst>
                <a:ext uri="{FF2B5EF4-FFF2-40B4-BE49-F238E27FC236}">
                  <a16:creationId xmlns:a16="http://schemas.microsoft.com/office/drawing/2014/main" id="{1962D5D3-C6DB-45E8-8A82-7DA21D279CFB}"/>
                </a:ext>
              </a:extLst>
            </p:cNvPr>
            <p:cNvSpPr/>
            <p:nvPr/>
          </p:nvSpPr>
          <p:spPr>
            <a:xfrm>
              <a:off x="8025356" y="3354512"/>
              <a:ext cx="654506"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4" name="Textfeld 143">
              <a:extLst>
                <a:ext uri="{FF2B5EF4-FFF2-40B4-BE49-F238E27FC236}">
                  <a16:creationId xmlns:a16="http://schemas.microsoft.com/office/drawing/2014/main" id="{AE61E86A-E1D5-4AB0-89E2-D77D656102DF}"/>
                </a:ext>
              </a:extLst>
            </p:cNvPr>
            <p:cNvSpPr txBox="1"/>
            <p:nvPr/>
          </p:nvSpPr>
          <p:spPr bwMode="gray">
            <a:xfrm>
              <a:off x="7512762" y="1274082"/>
              <a:ext cx="1272338" cy="311894"/>
            </a:xfrm>
            <a:prstGeom prst="rect">
              <a:avLst/>
            </a:prstGeom>
            <a:solidFill>
              <a:schemeClr val="bg1">
                <a:lumMod val="65000"/>
              </a:schemeClr>
            </a:solidFill>
          </p:spPr>
          <p:txBody>
            <a:bodyPr vert="horz" wrap="square" lIns="0" tIns="0" rIns="0" bIns="0" rtlCol="0" anchor="ctr">
              <a:noAutofit/>
            </a:bodyPr>
            <a:lstStyle/>
            <a:p>
              <a:pPr algn="ctr"/>
              <a:r>
                <a:rPr lang="de-DE" sz="900" b="1" dirty="0"/>
                <a:t>Extrusion</a:t>
              </a:r>
              <a:endParaRPr lang="de-DE" sz="1350" b="1" dirty="0"/>
            </a:p>
          </p:txBody>
        </p:sp>
        <p:sp>
          <p:nvSpPr>
            <p:cNvPr id="145" name="Textfeld 144">
              <a:extLst>
                <a:ext uri="{FF2B5EF4-FFF2-40B4-BE49-F238E27FC236}">
                  <a16:creationId xmlns:a16="http://schemas.microsoft.com/office/drawing/2014/main" id="{0E93AF73-307E-40E2-B189-436414766B30}"/>
                </a:ext>
              </a:extLst>
            </p:cNvPr>
            <p:cNvSpPr txBox="1"/>
            <p:nvPr/>
          </p:nvSpPr>
          <p:spPr bwMode="auto">
            <a:xfrm>
              <a:off x="3330662" y="3663017"/>
              <a:ext cx="648121" cy="317490"/>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600" b="1" dirty="0"/>
                <a:t>Compact Spinning / Recycling</a:t>
              </a:r>
            </a:p>
          </p:txBody>
        </p:sp>
        <p:pic>
          <p:nvPicPr>
            <p:cNvPr id="146" name="Inhaltsplatzhalter 16">
              <a:extLst>
                <a:ext uri="{FF2B5EF4-FFF2-40B4-BE49-F238E27FC236}">
                  <a16:creationId xmlns:a16="http://schemas.microsoft.com/office/drawing/2014/main" id="{0548E486-8458-424F-B628-A6B3E1D3F242}"/>
                </a:ext>
              </a:extLst>
            </p:cNvPr>
            <p:cNvPicPr>
              <a:picLocks noChangeAspect="1"/>
            </p:cNvPicPr>
            <p:nvPr/>
          </p:nvPicPr>
          <p:blipFill rotWithShape="1">
            <a:blip r:embed="rId16" cstate="print">
              <a:graysc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l="11787" r="21165"/>
            <a:stretch/>
          </p:blipFill>
          <p:spPr>
            <a:xfrm>
              <a:off x="3450675" y="3351376"/>
              <a:ext cx="385735" cy="287657"/>
            </a:xfrm>
            <a:prstGeom prst="rect">
              <a:avLst/>
            </a:prstGeom>
          </p:spPr>
        </p:pic>
        <p:sp>
          <p:nvSpPr>
            <p:cNvPr id="147" name="Rechteck 146">
              <a:extLst>
                <a:ext uri="{FF2B5EF4-FFF2-40B4-BE49-F238E27FC236}">
                  <a16:creationId xmlns:a16="http://schemas.microsoft.com/office/drawing/2014/main" id="{5CA4E567-64FB-47B6-A36E-A78D853A47E6}"/>
                </a:ext>
              </a:extLst>
            </p:cNvPr>
            <p:cNvSpPr/>
            <p:nvPr/>
          </p:nvSpPr>
          <p:spPr>
            <a:xfrm>
              <a:off x="3332223" y="3347308"/>
              <a:ext cx="648291" cy="308648"/>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8" name="Rechteck 147">
              <a:hlinkClick r:id="" action="ppaction://noaction"/>
              <a:extLst>
                <a:ext uri="{FF2B5EF4-FFF2-40B4-BE49-F238E27FC236}">
                  <a16:creationId xmlns:a16="http://schemas.microsoft.com/office/drawing/2014/main" id="{7E9DE8B4-09B9-4CDB-8074-DA2DE4482BF6}"/>
                </a:ext>
              </a:extLst>
            </p:cNvPr>
            <p:cNvSpPr/>
            <p:nvPr/>
          </p:nvSpPr>
          <p:spPr>
            <a:xfrm>
              <a:off x="3326600" y="3351847"/>
              <a:ext cx="654581" cy="64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49" name="Rechteck 148">
              <a:extLst>
                <a:ext uri="{FF2B5EF4-FFF2-40B4-BE49-F238E27FC236}">
                  <a16:creationId xmlns:a16="http://schemas.microsoft.com/office/drawing/2014/main" id="{4F60B561-D60D-4A2A-B26A-AADF20560E1F}"/>
                </a:ext>
              </a:extLst>
            </p:cNvPr>
            <p:cNvSpPr/>
            <p:nvPr/>
          </p:nvSpPr>
          <p:spPr>
            <a:xfrm>
              <a:off x="4138393"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0" name="Rechteck 149">
              <a:extLst>
                <a:ext uri="{FF2B5EF4-FFF2-40B4-BE49-F238E27FC236}">
                  <a16:creationId xmlns:a16="http://schemas.microsoft.com/office/drawing/2014/main" id="{2C0CA298-614F-40D7-9F53-8411CBBFFEEF}"/>
                </a:ext>
              </a:extLst>
            </p:cNvPr>
            <p:cNvSpPr/>
            <p:nvPr/>
          </p:nvSpPr>
          <p:spPr>
            <a:xfrm>
              <a:off x="5737220"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1" name="Rechteck 150">
              <a:extLst>
                <a:ext uri="{FF2B5EF4-FFF2-40B4-BE49-F238E27FC236}">
                  <a16:creationId xmlns:a16="http://schemas.microsoft.com/office/drawing/2014/main" id="{56CAE334-5338-4B52-8E4D-ED05A39AFD50}"/>
                </a:ext>
              </a:extLst>
            </p:cNvPr>
            <p:cNvSpPr/>
            <p:nvPr/>
          </p:nvSpPr>
          <p:spPr>
            <a:xfrm>
              <a:off x="7339587"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2" name="Rechteck 151">
              <a:hlinkClick r:id="" action="ppaction://noaction"/>
              <a:extLst>
                <a:ext uri="{FF2B5EF4-FFF2-40B4-BE49-F238E27FC236}">
                  <a16:creationId xmlns:a16="http://schemas.microsoft.com/office/drawing/2014/main" id="{32A8DCA5-EA26-4CD1-8859-116DB6E32A74}"/>
                </a:ext>
              </a:extLst>
            </p:cNvPr>
            <p:cNvSpPr/>
            <p:nvPr/>
          </p:nvSpPr>
          <p:spPr>
            <a:xfrm>
              <a:off x="2541050"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3" name="Textfeld 152">
              <a:extLst>
                <a:ext uri="{FF2B5EF4-FFF2-40B4-BE49-F238E27FC236}">
                  <a16:creationId xmlns:a16="http://schemas.microsoft.com/office/drawing/2014/main" id="{3B547BCA-9525-487F-81D7-F770D526114E}"/>
                </a:ext>
              </a:extLst>
            </p:cNvPr>
            <p:cNvSpPr txBox="1"/>
            <p:nvPr/>
          </p:nvSpPr>
          <p:spPr bwMode="auto">
            <a:xfrm>
              <a:off x="2715071"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Market </a:t>
              </a:r>
              <a:r>
                <a:rPr lang="de-DE" sz="900" b="1" dirty="0" err="1">
                  <a:solidFill>
                    <a:schemeClr val="bg1"/>
                  </a:solidFill>
                </a:rPr>
                <a:t>Overview</a:t>
              </a:r>
              <a:endParaRPr lang="de-DE" sz="900" b="1" dirty="0">
                <a:solidFill>
                  <a:schemeClr val="bg1"/>
                </a:solidFill>
              </a:endParaRPr>
            </a:p>
          </p:txBody>
        </p:sp>
        <p:sp>
          <p:nvSpPr>
            <p:cNvPr id="154" name="Textfeld 153">
              <a:extLst>
                <a:ext uri="{FF2B5EF4-FFF2-40B4-BE49-F238E27FC236}">
                  <a16:creationId xmlns:a16="http://schemas.microsoft.com/office/drawing/2014/main" id="{26856809-E419-4844-B21E-F4086E654BEA}"/>
                </a:ext>
              </a:extLst>
            </p:cNvPr>
            <p:cNvSpPr txBox="1"/>
            <p:nvPr/>
          </p:nvSpPr>
          <p:spPr bwMode="auto">
            <a:xfrm>
              <a:off x="4306992"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Customer Services</a:t>
              </a:r>
            </a:p>
          </p:txBody>
        </p:sp>
        <p:sp>
          <p:nvSpPr>
            <p:cNvPr id="155" name="Textfeld 154">
              <a:extLst>
                <a:ext uri="{FF2B5EF4-FFF2-40B4-BE49-F238E27FC236}">
                  <a16:creationId xmlns:a16="http://schemas.microsoft.com/office/drawing/2014/main" id="{5EF69C95-5A88-40F7-AEED-C158B20E7016}"/>
                </a:ext>
              </a:extLst>
            </p:cNvPr>
            <p:cNvSpPr txBox="1"/>
            <p:nvPr/>
          </p:nvSpPr>
          <p:spPr bwMode="auto">
            <a:xfrm>
              <a:off x="5882199"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Industrie 4.0 / POC / Automation</a:t>
              </a:r>
            </a:p>
          </p:txBody>
        </p:sp>
        <p:sp>
          <p:nvSpPr>
            <p:cNvPr id="156" name="Textfeld 155">
              <a:extLst>
                <a:ext uri="{FF2B5EF4-FFF2-40B4-BE49-F238E27FC236}">
                  <a16:creationId xmlns:a16="http://schemas.microsoft.com/office/drawing/2014/main" id="{4438C3CA-1EBB-4093-8D09-D306F16E96CD}"/>
                </a:ext>
              </a:extLst>
            </p:cNvPr>
            <p:cNvSpPr txBox="1"/>
            <p:nvPr/>
          </p:nvSpPr>
          <p:spPr bwMode="auto">
            <a:xfrm>
              <a:off x="7493154"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err="1">
                  <a:solidFill>
                    <a:schemeClr val="bg1"/>
                  </a:solidFill>
                </a:rPr>
                <a:t>Financing</a:t>
              </a:r>
              <a:endParaRPr lang="de-DE" sz="900" b="1" dirty="0">
                <a:solidFill>
                  <a:schemeClr val="bg1"/>
                </a:solidFill>
              </a:endParaRPr>
            </a:p>
          </p:txBody>
        </p:sp>
        <p:sp>
          <p:nvSpPr>
            <p:cNvPr id="157" name="Rechteck 156">
              <a:hlinkClick r:id="" action="ppaction://noaction"/>
              <a:extLst>
                <a:ext uri="{FF2B5EF4-FFF2-40B4-BE49-F238E27FC236}">
                  <a16:creationId xmlns:a16="http://schemas.microsoft.com/office/drawing/2014/main" id="{1B660277-0ACA-4BF8-8140-F92379AEBD33}"/>
                </a:ext>
              </a:extLst>
            </p:cNvPr>
            <p:cNvSpPr/>
            <p:nvPr/>
          </p:nvSpPr>
          <p:spPr>
            <a:xfrm>
              <a:off x="2535651" y="4130001"/>
              <a:ext cx="1471499" cy="31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8" name="Rechteck 157">
              <a:extLst>
                <a:ext uri="{FF2B5EF4-FFF2-40B4-BE49-F238E27FC236}">
                  <a16:creationId xmlns:a16="http://schemas.microsoft.com/office/drawing/2014/main" id="{1F1B7EB8-A7CE-491C-BF61-DF66C09A2723}"/>
                </a:ext>
              </a:extLst>
            </p:cNvPr>
            <p:cNvSpPr/>
            <p:nvPr/>
          </p:nvSpPr>
          <p:spPr>
            <a:xfrm>
              <a:off x="4138393" y="4117192"/>
              <a:ext cx="1476215" cy="32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9" name="Rechteck 158">
              <a:hlinkClick r:id="" action="ppaction://noaction"/>
              <a:extLst>
                <a:ext uri="{FF2B5EF4-FFF2-40B4-BE49-F238E27FC236}">
                  <a16:creationId xmlns:a16="http://schemas.microsoft.com/office/drawing/2014/main" id="{01642BDF-D270-457D-8623-5F14ADE31792}"/>
                </a:ext>
              </a:extLst>
            </p:cNvPr>
            <p:cNvSpPr/>
            <p:nvPr/>
          </p:nvSpPr>
          <p:spPr>
            <a:xfrm>
              <a:off x="4149041" y="4118334"/>
              <a:ext cx="1478688" cy="31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60" name="Rechteck 159">
              <a:hlinkClick r:id="" action="ppaction://noaction"/>
              <a:extLst>
                <a:ext uri="{FF2B5EF4-FFF2-40B4-BE49-F238E27FC236}">
                  <a16:creationId xmlns:a16="http://schemas.microsoft.com/office/drawing/2014/main" id="{EF77D916-0FE2-48E2-BC41-56CC358B04FC}"/>
                </a:ext>
              </a:extLst>
            </p:cNvPr>
            <p:cNvSpPr/>
            <p:nvPr/>
          </p:nvSpPr>
          <p:spPr>
            <a:xfrm>
              <a:off x="5738598" y="4106047"/>
              <a:ext cx="1466100" cy="32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61" name="Rechteck 160">
              <a:hlinkClick r:id="" action="ppaction://noaction"/>
              <a:extLst>
                <a:ext uri="{FF2B5EF4-FFF2-40B4-BE49-F238E27FC236}">
                  <a16:creationId xmlns:a16="http://schemas.microsoft.com/office/drawing/2014/main" id="{E96474C2-6434-4DCE-8DEE-4F65699F2D97}"/>
                </a:ext>
              </a:extLst>
            </p:cNvPr>
            <p:cNvSpPr/>
            <p:nvPr/>
          </p:nvSpPr>
          <p:spPr>
            <a:xfrm>
              <a:off x="7337568" y="4117192"/>
              <a:ext cx="1469997" cy="31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62" name="Rechteck 161">
              <a:hlinkClick r:id="" action="ppaction://noaction"/>
              <a:extLst>
                <a:ext uri="{FF2B5EF4-FFF2-40B4-BE49-F238E27FC236}">
                  <a16:creationId xmlns:a16="http://schemas.microsoft.com/office/drawing/2014/main" id="{546657C3-678C-46D6-8039-7D587772C0B4}"/>
                </a:ext>
              </a:extLst>
            </p:cNvPr>
            <p:cNvSpPr/>
            <p:nvPr/>
          </p:nvSpPr>
          <p:spPr>
            <a:xfrm>
              <a:off x="4192570" y="4110688"/>
              <a:ext cx="1489162" cy="392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cxnSp>
          <p:nvCxnSpPr>
            <p:cNvPr id="163" name="Gewinkelte Verbindung 31">
              <a:extLst>
                <a:ext uri="{FF2B5EF4-FFF2-40B4-BE49-F238E27FC236}">
                  <a16:creationId xmlns:a16="http://schemas.microsoft.com/office/drawing/2014/main" id="{5C7AC39B-6916-4E18-A65B-D4A2B8CF0895}"/>
                </a:ext>
              </a:extLst>
            </p:cNvPr>
            <p:cNvCxnSpPr>
              <a:cxnSpLocks/>
              <a:endCxn id="148" idx="0"/>
            </p:cNvCxnSpPr>
            <p:nvPr/>
          </p:nvCxnSpPr>
          <p:spPr>
            <a:xfrm rot="16200000" flipH="1">
              <a:off x="2900293" y="2598248"/>
              <a:ext cx="1125725" cy="381471"/>
            </a:xfrm>
            <a:prstGeom prst="bentConnector3">
              <a:avLst>
                <a:gd name="adj1" fmla="val 89669"/>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4" name="Grafik 163">
              <a:hlinkClick r:id="rId20" action="ppaction://hlinkfile"/>
              <a:extLst>
                <a:ext uri="{FF2B5EF4-FFF2-40B4-BE49-F238E27FC236}">
                  <a16:creationId xmlns:a16="http://schemas.microsoft.com/office/drawing/2014/main" id="{1A00EB39-238D-42E5-B8B9-21300B7DFC47}"/>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r="23608" b="32808"/>
            <a:stretch/>
          </p:blipFill>
          <p:spPr>
            <a:xfrm>
              <a:off x="7955615" y="881377"/>
              <a:ext cx="864857" cy="288092"/>
            </a:xfrm>
            <a:prstGeom prst="rect">
              <a:avLst/>
            </a:prstGeom>
          </p:spPr>
        </p:pic>
      </p:grpSp>
      <p:sp>
        <p:nvSpPr>
          <p:cNvPr id="169" name="Text Placeholder 5">
            <a:extLst>
              <a:ext uri="{FF2B5EF4-FFF2-40B4-BE49-F238E27FC236}">
                <a16:creationId xmlns:a16="http://schemas.microsoft.com/office/drawing/2014/main" id="{774E0B0B-3207-4FC2-9552-7BEF66CCBD75}"/>
              </a:ext>
            </a:extLst>
          </p:cNvPr>
          <p:cNvSpPr>
            <a:spLocks noGrp="1"/>
          </p:cNvSpPr>
          <p:nvPr>
            <p:ph type="body" sz="quarter" idx="12"/>
          </p:nvPr>
        </p:nvSpPr>
        <p:spPr>
          <a:xfrm>
            <a:off x="358775" y="879475"/>
            <a:ext cx="2756819" cy="3973514"/>
          </a:xfrm>
        </p:spPr>
        <p:txBody>
          <a:bodyPr/>
          <a:lstStyle/>
          <a:p>
            <a:pPr lvl="2"/>
            <a:r>
              <a:rPr lang="en-US" sz="900" dirty="0"/>
              <a:t>CP Continuous Polycondensation Plant Solutions</a:t>
            </a:r>
          </a:p>
          <a:p>
            <a:pPr lvl="2"/>
            <a:r>
              <a:rPr lang="en-US" sz="900" dirty="0"/>
              <a:t>Filament Yarn (POY/FDY)</a:t>
            </a:r>
          </a:p>
          <a:p>
            <a:pPr lvl="3"/>
            <a:r>
              <a:rPr lang="en-US" sz="900" noProof="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noProof="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endParaRPr lang="en-US" sz="900" noProof="0" dirty="0"/>
          </a:p>
        </p:txBody>
      </p:sp>
      <p:sp>
        <p:nvSpPr>
          <p:cNvPr id="2" name="Rechteck 1">
            <a:extLst>
              <a:ext uri="{FF2B5EF4-FFF2-40B4-BE49-F238E27FC236}">
                <a16:creationId xmlns:a16="http://schemas.microsoft.com/office/drawing/2014/main" id="{75B175B9-D0CD-4FE2-A256-8FDB7E07FA16}"/>
              </a:ext>
            </a:extLst>
          </p:cNvPr>
          <p:cNvSpPr/>
          <p:nvPr/>
        </p:nvSpPr>
        <p:spPr>
          <a:xfrm>
            <a:off x="3308921" y="1154252"/>
            <a:ext cx="1394261" cy="312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r>
              <a:rPr lang="de-DE" sz="1000" b="1" dirty="0">
                <a:solidFill>
                  <a:schemeClr val="tx1"/>
                </a:solidFill>
              </a:rPr>
              <a:t>Hot Runner Systems</a:t>
            </a:r>
          </a:p>
        </p:txBody>
      </p:sp>
      <p:cxnSp>
        <p:nvCxnSpPr>
          <p:cNvPr id="7" name="Gerader Verbinder 6">
            <a:extLst>
              <a:ext uri="{FF2B5EF4-FFF2-40B4-BE49-F238E27FC236}">
                <a16:creationId xmlns:a16="http://schemas.microsoft.com/office/drawing/2014/main" id="{32464259-0BB5-4209-9C79-B38BD4F99AF3}"/>
              </a:ext>
            </a:extLst>
          </p:cNvPr>
          <p:cNvCxnSpPr>
            <a:stCxn id="2" idx="3"/>
            <a:endCxn id="80" idx="1"/>
          </p:cNvCxnSpPr>
          <p:nvPr/>
        </p:nvCxnSpPr>
        <p:spPr>
          <a:xfrm>
            <a:off x="4703182" y="1310751"/>
            <a:ext cx="584066" cy="2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4427F5DC-16F1-027D-D342-580866E59833}"/>
              </a:ext>
            </a:extLst>
          </p:cNvPr>
          <p:cNvPicPr>
            <a:picLocks noChangeAspect="1"/>
          </p:cNvPicPr>
          <p:nvPr/>
        </p:nvPicPr>
        <p:blipFill rotWithShape="1">
          <a:blip r:embed="rId22"/>
          <a:srcRect l="917" t="-6411" r="75635" b="10129"/>
          <a:stretch/>
        </p:blipFill>
        <p:spPr>
          <a:xfrm>
            <a:off x="7492262" y="2821425"/>
            <a:ext cx="453888" cy="281430"/>
          </a:xfrm>
          <a:prstGeom prst="rect">
            <a:avLst/>
          </a:prstGeom>
          <a:ln>
            <a:noFill/>
          </a:ln>
        </p:spPr>
      </p:pic>
      <p:pic>
        <p:nvPicPr>
          <p:cNvPr id="6" name="Grafik 5">
            <a:extLst>
              <a:ext uri="{FF2B5EF4-FFF2-40B4-BE49-F238E27FC236}">
                <a16:creationId xmlns:a16="http://schemas.microsoft.com/office/drawing/2014/main" id="{563CF486-CE67-AA7D-0544-02F4EB4213E1}"/>
              </a:ext>
            </a:extLst>
          </p:cNvPr>
          <p:cNvPicPr>
            <a:picLocks noChangeAspect="1"/>
          </p:cNvPicPr>
          <p:nvPr/>
        </p:nvPicPr>
        <p:blipFill rotWithShape="1">
          <a:blip r:embed="rId23"/>
          <a:srcRect l="5788" t="4234" r="62825" b="3531"/>
          <a:stretch/>
        </p:blipFill>
        <p:spPr>
          <a:xfrm>
            <a:off x="8301528" y="2856634"/>
            <a:ext cx="347671" cy="244315"/>
          </a:xfrm>
          <a:prstGeom prst="rect">
            <a:avLst/>
          </a:prstGeom>
        </p:spPr>
      </p:pic>
    </p:spTree>
    <p:extLst>
      <p:ext uri="{BB962C8B-B14F-4D97-AF65-F5344CB8AC3E}">
        <p14:creationId xmlns:p14="http://schemas.microsoft.com/office/powerpoint/2010/main" val="26683896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3</a:t>
            </a:fld>
            <a:endParaRPr lang="de-DE" dirty="0"/>
          </a:p>
        </p:txBody>
      </p:sp>
      <p:sp>
        <p:nvSpPr>
          <p:cNvPr id="5" name="Title 4"/>
          <p:cNvSpPr>
            <a:spLocks noGrp="1"/>
          </p:cNvSpPr>
          <p:nvPr>
            <p:ph type="title"/>
          </p:nvPr>
        </p:nvSpPr>
        <p:spPr>
          <a:xfrm>
            <a:off x="358775" y="185326"/>
            <a:ext cx="7165553" cy="692165"/>
          </a:xfrm>
        </p:spPr>
        <p:txBody>
          <a:bodyPr/>
          <a:lstStyle/>
          <a:p>
            <a:pPr rtl="0" eaLnBrk="1" latinLnBrk="0" hangingPunct="1"/>
            <a:r>
              <a:rPr lang="en-US" sz="2000" b="1" kern="1200" baseline="0" dirty="0">
                <a:solidFill>
                  <a:schemeClr val="tx1"/>
                </a:solidFill>
                <a:effectLst/>
                <a:latin typeface="+mj-lt"/>
                <a:ea typeface="+mj-ea"/>
                <a:cs typeface="+mj-cs"/>
              </a:rPr>
              <a:t>CP Continuous Polycondensation Plant Solutions</a:t>
            </a:r>
            <a:endParaRPr lang="de-DE" dirty="0">
              <a:effectLst/>
            </a:endParaRPr>
          </a:p>
        </p:txBody>
      </p:sp>
      <p:sp>
        <p:nvSpPr>
          <p:cNvPr id="15" name="Text Placeholder 5"/>
          <p:cNvSpPr txBox="1">
            <a:spLocks/>
          </p:cNvSpPr>
          <p:nvPr/>
        </p:nvSpPr>
        <p:spPr bwMode="gray">
          <a:xfrm>
            <a:off x="3240088" y="879475"/>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hlinkClick r:id="rId3"/>
              </a:rPr>
              <a:t>Polymer Processing </a:t>
            </a:r>
            <a:br>
              <a:rPr lang="en-US" sz="900" b="1" dirty="0"/>
            </a:br>
            <a:r>
              <a:rPr lang="en-US" sz="900" dirty="0"/>
              <a:t>Homogenous melt is the very basis for high quality yarn and all other plastic materials. Producing this is the job of our efficient and high-end continuous polycondensation systems and extrusions lines for fiber-grade and bottle-grade polyester as well as other polymers. Whereas polycondensation plants produce the melt by a chemical reaction, extrusion produces the melt by a mechanical process. The choice of polycondensation or extrusion depends on many factors including the production rate, the nature of the material and the size of the final product. The efficient and high-end continuous polycondensation plants of the subsidiary company Oerlikon Barmag Huitong Engineering (OBHE) produce a homogenous melt using a chemical reaction which transfers different monomers into polymers.</a:t>
            </a:r>
          </a:p>
          <a:p>
            <a:pPr lvl="7"/>
            <a:endParaRPr lang="en-US" sz="900" dirty="0"/>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en-US" sz="900" b="1" dirty="0">
              <a:solidFill>
                <a:srgbClr val="FF0000"/>
              </a:solidFill>
            </a:endParaRPr>
          </a:p>
        </p:txBody>
      </p:sp>
      <p:pic>
        <p:nvPicPr>
          <p:cNvPr id="36" name="Grafik 35">
            <a:extLst>
              <a:ext uri="{FF2B5EF4-FFF2-40B4-BE49-F238E27FC236}">
                <a16:creationId xmlns:a16="http://schemas.microsoft.com/office/drawing/2014/main" id="{55A14EB3-B21B-4EC8-B18A-6FB2C7C360A0}"/>
              </a:ext>
            </a:extLst>
          </p:cNvPr>
          <p:cNvPicPr>
            <a:picLocks noChangeAspect="1"/>
          </p:cNvPicPr>
          <p:nvPr/>
        </p:nvPicPr>
        <p:blipFill>
          <a:blip r:embed="rId4"/>
          <a:stretch>
            <a:fillRect/>
          </a:stretch>
        </p:blipFill>
        <p:spPr>
          <a:xfrm>
            <a:off x="6084168" y="2943694"/>
            <a:ext cx="2916155" cy="1635452"/>
          </a:xfrm>
          <a:prstGeom prst="rect">
            <a:avLst/>
          </a:prstGeom>
        </p:spPr>
      </p:pic>
      <p:sp>
        <p:nvSpPr>
          <p:cNvPr id="10" name="Text Placeholder 5">
            <a:extLst>
              <a:ext uri="{FF2B5EF4-FFF2-40B4-BE49-F238E27FC236}">
                <a16:creationId xmlns:a16="http://schemas.microsoft.com/office/drawing/2014/main" id="{92364126-74C1-4425-9600-B3B485E418F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b="1" dirty="0">
                <a:hlinkClick r:id="rId3"/>
              </a:rPr>
              <a:t>CP Continuous Polycondensation Plant Solutions</a:t>
            </a:r>
            <a:endParaRPr lang="en-US" sz="900" b="1" dirty="0"/>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9" name="Footer Placeholder 2">
            <a:extLst>
              <a:ext uri="{FF2B5EF4-FFF2-40B4-BE49-F238E27FC236}">
                <a16:creationId xmlns:a16="http://schemas.microsoft.com/office/drawing/2014/main" id="{9FF176FB-1BCE-4CFB-9DC1-98789E44057B}"/>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5"/>
              </a:rPr>
              <a:t>&gt;&gt; Picture </a:t>
            </a:r>
            <a:r>
              <a:rPr lang="de-DE" dirty="0" err="1">
                <a:solidFill>
                  <a:srgbClr val="FF0000"/>
                </a:solidFill>
                <a:hlinkClick r:id="rId5"/>
              </a:rPr>
              <a:t>download</a:t>
            </a:r>
            <a:r>
              <a:rPr lang="de-DE" dirty="0">
                <a:solidFill>
                  <a:srgbClr val="FF0000"/>
                </a:solidFill>
                <a:hlinkClick r:id="rId5"/>
              </a:rPr>
              <a:t> CP Solutions</a:t>
            </a:r>
            <a:endParaRPr lang="de-DE" dirty="0">
              <a:solidFill>
                <a:srgbClr val="FF0000"/>
              </a:solidFill>
            </a:endParaRPr>
          </a:p>
        </p:txBody>
      </p:sp>
    </p:spTree>
    <p:extLst>
      <p:ext uri="{BB962C8B-B14F-4D97-AF65-F5344CB8AC3E}">
        <p14:creationId xmlns:p14="http://schemas.microsoft.com/office/powerpoint/2010/main" val="15669488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4</a:t>
            </a:fld>
            <a:endParaRPr lang="de-DE" dirty="0"/>
          </a:p>
        </p:txBody>
      </p:sp>
      <p:sp>
        <p:nvSpPr>
          <p:cNvPr id="5" name="Title 4"/>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Filament Yarn (POY/FDY)</a:t>
            </a:r>
            <a:endParaRPr lang="de-DE" sz="2000" dirty="0">
              <a:effectLst/>
            </a:endParaRPr>
          </a:p>
        </p:txBody>
      </p:sp>
      <p:sp>
        <p:nvSpPr>
          <p:cNvPr id="15" name="Text Placeholder 5"/>
          <p:cNvSpPr txBox="1">
            <a:spLocks/>
          </p:cNvSpPr>
          <p:nvPr/>
        </p:nvSpPr>
        <p:spPr bwMode="gray">
          <a:xfrm>
            <a:off x="3240088" y="879475"/>
            <a:ext cx="5545137"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POY spinning with WINGS</a:t>
            </a:r>
            <a:br>
              <a:rPr lang="de-DE" sz="900" dirty="0"/>
            </a:br>
            <a:r>
              <a:rPr lang="en-US" sz="900" dirty="0"/>
              <a:t>Pre-oriented yarns (POY) are the starting material for a wide range of fashion, sports, functional and home textiles. Following production, POY yarns are textured and – with around 40 percent – make up the lion’s share of the global production of manmade fiber yarns.</a:t>
            </a:r>
            <a:endParaRPr lang="de-DE" sz="900" dirty="0"/>
          </a:p>
          <a:p>
            <a:pPr lvl="7"/>
            <a:endParaRPr lang="de-DE" sz="900" dirty="0"/>
          </a:p>
          <a:p>
            <a:pPr lvl="7"/>
            <a:br>
              <a:rPr lang="en-US" sz="900" b="1" dirty="0"/>
            </a:br>
            <a:endParaRPr lang="en-US" sz="900" b="1" dirty="0"/>
          </a:p>
          <a:p>
            <a:pPr lvl="7"/>
            <a:r>
              <a:rPr lang="en-US" sz="900" b="1" dirty="0"/>
              <a:t>FDY spinning with WINGS</a:t>
            </a:r>
            <a:br>
              <a:rPr lang="en-US" sz="900" b="1" dirty="0"/>
            </a:br>
            <a:r>
              <a:rPr lang="en-US" sz="900" dirty="0"/>
              <a:t>Fully-drawn yarns (FDY) are used to manufacture textile fabrics without the need for further finishing. Wherever textiles are to hang smoothly or glide fully-drawn yarns are used</a:t>
            </a:r>
            <a:r>
              <a:rPr lang="de-DE" sz="900" dirty="0"/>
              <a:t>.</a:t>
            </a:r>
          </a:p>
          <a:p>
            <a:pPr lvl="7"/>
            <a:endParaRPr lang="de-DE" sz="900" dirty="0"/>
          </a:p>
          <a:p>
            <a:pPr lvl="7"/>
            <a:endParaRPr lang="en-US" sz="900" b="1" dirty="0"/>
          </a:p>
          <a:p>
            <a:pPr lvl="7"/>
            <a:endParaRPr lang="en-US" sz="900" b="1" dirty="0">
              <a:solidFill>
                <a:schemeClr val="bg2"/>
              </a:solidFill>
            </a:endParaRPr>
          </a:p>
          <a:p>
            <a:pPr lvl="7"/>
            <a:r>
              <a:rPr lang="en-US" sz="900" b="1" dirty="0"/>
              <a:t>Compact Filament Spinning Line </a:t>
            </a:r>
            <a:r>
              <a:rPr lang="en-US" sz="900" b="1" dirty="0" err="1"/>
              <a:t>VarioFil</a:t>
            </a:r>
            <a:r>
              <a:rPr lang="en-US" sz="900" b="1" dirty="0"/>
              <a:t> </a:t>
            </a:r>
            <a:br>
              <a:rPr lang="en-US" sz="900" b="1" dirty="0"/>
            </a:br>
            <a:r>
              <a:rPr lang="en-US" sz="900" dirty="0" err="1"/>
              <a:t>VarioFil</a:t>
            </a:r>
            <a:r>
              <a:rPr lang="en-US" sz="900" dirty="0"/>
              <a:t> is the ideal production unit for manufacturers that have a wide range of products, small lot numbers or </a:t>
            </a:r>
            <a:r>
              <a:rPr lang="en-US" sz="900" dirty="0" err="1"/>
              <a:t>specialised</a:t>
            </a:r>
            <a:r>
              <a:rPr lang="en-US" sz="900" dirty="0"/>
              <a:t> products. The </a:t>
            </a:r>
            <a:r>
              <a:rPr lang="en-US" sz="900" dirty="0" err="1"/>
              <a:t>VarioFil</a:t>
            </a:r>
            <a:r>
              <a:rPr lang="en-US" sz="900" dirty="0"/>
              <a:t> unit is not limited to using only one material or a particular process. </a:t>
            </a:r>
            <a:r>
              <a:rPr lang="en-US" sz="900" dirty="0" err="1"/>
              <a:t>Customised</a:t>
            </a:r>
            <a:r>
              <a:rPr lang="en-US" sz="900" dirty="0"/>
              <a:t> conversion packages allow the unit to be adjusted to the market requirements quickly and at reasonable rates</a:t>
            </a:r>
            <a:r>
              <a:rPr lang="en-US" sz="900" dirty="0">
                <a:solidFill>
                  <a:srgbClr val="FF0000"/>
                </a:solidFill>
              </a:rPr>
              <a:t>.</a:t>
            </a:r>
          </a:p>
          <a:p>
            <a:pPr lvl="7"/>
            <a:endParaRPr lang="en-US" sz="900" dirty="0">
              <a:solidFill>
                <a:srgbClr val="FF0000"/>
              </a:solidFill>
            </a:endParaRPr>
          </a:p>
          <a:p>
            <a:pPr lvl="7"/>
            <a:endParaRPr lang="en-US" sz="900" dirty="0">
              <a:solidFill>
                <a:srgbClr val="FF0000"/>
              </a:solidFill>
            </a:endParaRPr>
          </a:p>
          <a:p>
            <a:pPr lvl="7"/>
            <a:endParaRPr lang="en-US" sz="900" dirty="0">
              <a:solidFill>
                <a:srgbClr val="FF0000"/>
              </a:solidFill>
            </a:endParaRPr>
          </a:p>
          <a:p>
            <a:pPr lvl="7"/>
            <a:r>
              <a:rPr lang="en-US" sz="900" dirty="0">
                <a:solidFill>
                  <a:srgbClr val="FF0000"/>
                </a:solidFill>
              </a:rPr>
              <a:t> </a:t>
            </a:r>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en-US" sz="900" b="1" dirty="0">
              <a:solidFill>
                <a:srgbClr val="FF0000"/>
              </a:solidFill>
            </a:endParaRPr>
          </a:p>
          <a:p>
            <a:pPr lvl="7"/>
            <a:endParaRPr lang="en-US" sz="900" dirty="0"/>
          </a:p>
        </p:txBody>
      </p:sp>
      <p:pic>
        <p:nvPicPr>
          <p:cNvPr id="21" name="Grafik 20">
            <a:extLst>
              <a:ext uri="{FF2B5EF4-FFF2-40B4-BE49-F238E27FC236}">
                <a16:creationId xmlns:a16="http://schemas.microsoft.com/office/drawing/2014/main" id="{90E348B0-AAC8-492C-A1C3-CA2931DA13BB}"/>
              </a:ext>
            </a:extLst>
          </p:cNvPr>
          <p:cNvPicPr>
            <a:picLocks noChangeAspect="1"/>
          </p:cNvPicPr>
          <p:nvPr/>
        </p:nvPicPr>
        <p:blipFill rotWithShape="1">
          <a:blip r:embed="rId4"/>
          <a:srcRect l="1424" t="7513" r="23198" b="53312"/>
          <a:stretch/>
        </p:blipFill>
        <p:spPr>
          <a:xfrm>
            <a:off x="3210143" y="1491214"/>
            <a:ext cx="3378201" cy="545425"/>
          </a:xfrm>
          <a:prstGeom prst="rect">
            <a:avLst/>
          </a:prstGeom>
        </p:spPr>
      </p:pic>
      <p:pic>
        <p:nvPicPr>
          <p:cNvPr id="23" name="Grafik 22">
            <a:extLst>
              <a:ext uri="{FF2B5EF4-FFF2-40B4-BE49-F238E27FC236}">
                <a16:creationId xmlns:a16="http://schemas.microsoft.com/office/drawing/2014/main" id="{F9CD6AD6-6B2D-4350-9754-E2E3E9900D66}"/>
              </a:ext>
            </a:extLst>
          </p:cNvPr>
          <p:cNvPicPr>
            <a:picLocks noChangeAspect="1"/>
          </p:cNvPicPr>
          <p:nvPr/>
        </p:nvPicPr>
        <p:blipFill rotWithShape="1">
          <a:blip r:embed="rId5"/>
          <a:srcRect l="1808" t="6286" r="49241" b="43369"/>
          <a:stretch/>
        </p:blipFill>
        <p:spPr>
          <a:xfrm>
            <a:off x="3218780" y="3959345"/>
            <a:ext cx="1114367" cy="591200"/>
          </a:xfrm>
          <a:prstGeom prst="rect">
            <a:avLst/>
          </a:prstGeom>
        </p:spPr>
      </p:pic>
      <p:pic>
        <p:nvPicPr>
          <p:cNvPr id="26" name="Grafik 25">
            <a:extLst>
              <a:ext uri="{FF2B5EF4-FFF2-40B4-BE49-F238E27FC236}">
                <a16:creationId xmlns:a16="http://schemas.microsoft.com/office/drawing/2014/main" id="{AFC6B53C-69A6-4DEC-8005-8247309D4CB1}"/>
              </a:ext>
            </a:extLst>
          </p:cNvPr>
          <p:cNvPicPr>
            <a:picLocks noChangeAspect="1"/>
          </p:cNvPicPr>
          <p:nvPr/>
        </p:nvPicPr>
        <p:blipFill rotWithShape="1">
          <a:blip r:embed="rId4"/>
          <a:srcRect l="76418" t="5547" b="53311"/>
          <a:stretch/>
        </p:blipFill>
        <p:spPr>
          <a:xfrm>
            <a:off x="7812360" y="1491214"/>
            <a:ext cx="1090819" cy="591200"/>
          </a:xfrm>
          <a:prstGeom prst="rect">
            <a:avLst/>
          </a:prstGeom>
        </p:spPr>
      </p:pic>
      <p:pic>
        <p:nvPicPr>
          <p:cNvPr id="29" name="Grafik 28">
            <a:extLst>
              <a:ext uri="{FF2B5EF4-FFF2-40B4-BE49-F238E27FC236}">
                <a16:creationId xmlns:a16="http://schemas.microsoft.com/office/drawing/2014/main" id="{5BBC15A7-2969-4766-B263-415C9E46F785}"/>
              </a:ext>
            </a:extLst>
          </p:cNvPr>
          <p:cNvPicPr>
            <a:picLocks noChangeAspect="1"/>
          </p:cNvPicPr>
          <p:nvPr/>
        </p:nvPicPr>
        <p:blipFill rotWithShape="1">
          <a:blip r:embed="rId5"/>
          <a:srcRect l="46185" t="4630" b="45422"/>
          <a:stretch/>
        </p:blipFill>
        <p:spPr>
          <a:xfrm>
            <a:off x="7740352" y="3959345"/>
            <a:ext cx="1234834" cy="591200"/>
          </a:xfrm>
          <a:prstGeom prst="rect">
            <a:avLst/>
          </a:prstGeom>
        </p:spPr>
      </p:pic>
      <p:sp>
        <p:nvSpPr>
          <p:cNvPr id="16" name="Text Placeholder 5">
            <a:extLst>
              <a:ext uri="{FF2B5EF4-FFF2-40B4-BE49-F238E27FC236}">
                <a16:creationId xmlns:a16="http://schemas.microsoft.com/office/drawing/2014/main" id="{E85FFD5C-0563-4395-98FB-EB78AF82DEC4}"/>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b="1" dirty="0">
                <a:hlinkClick r:id="rId3"/>
              </a:rPr>
              <a:t>Filament Yarn (POY/FDY)</a:t>
            </a:r>
            <a:endParaRPr lang="en-US" sz="900" b="1" dirty="0"/>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pic>
        <p:nvPicPr>
          <p:cNvPr id="50" name="Grafik 49">
            <a:extLst>
              <a:ext uri="{FF2B5EF4-FFF2-40B4-BE49-F238E27FC236}">
                <a16:creationId xmlns:a16="http://schemas.microsoft.com/office/drawing/2014/main" id="{2687F433-8343-4750-9FA5-23D4427808D4}"/>
              </a:ext>
            </a:extLst>
          </p:cNvPr>
          <p:cNvPicPr>
            <a:picLocks noChangeAspect="1"/>
          </p:cNvPicPr>
          <p:nvPr/>
        </p:nvPicPr>
        <p:blipFill>
          <a:blip r:embed="rId6"/>
          <a:stretch>
            <a:fillRect/>
          </a:stretch>
        </p:blipFill>
        <p:spPr>
          <a:xfrm>
            <a:off x="3251622" y="2570059"/>
            <a:ext cx="3181090" cy="536809"/>
          </a:xfrm>
          <a:prstGeom prst="rect">
            <a:avLst/>
          </a:prstGeom>
        </p:spPr>
      </p:pic>
      <p:pic>
        <p:nvPicPr>
          <p:cNvPr id="51" name="Grafik 50">
            <a:extLst>
              <a:ext uri="{FF2B5EF4-FFF2-40B4-BE49-F238E27FC236}">
                <a16:creationId xmlns:a16="http://schemas.microsoft.com/office/drawing/2014/main" id="{C8B5862F-AA8A-481E-AE52-49CD4AF89BB4}"/>
              </a:ext>
            </a:extLst>
          </p:cNvPr>
          <p:cNvPicPr>
            <a:picLocks noChangeAspect="1"/>
          </p:cNvPicPr>
          <p:nvPr/>
        </p:nvPicPr>
        <p:blipFill rotWithShape="1">
          <a:blip r:embed="rId7"/>
          <a:srcRect t="15244"/>
          <a:stretch/>
        </p:blipFill>
        <p:spPr>
          <a:xfrm>
            <a:off x="6621102" y="2541163"/>
            <a:ext cx="2185431" cy="545837"/>
          </a:xfrm>
          <a:prstGeom prst="rect">
            <a:avLst/>
          </a:prstGeom>
        </p:spPr>
      </p:pic>
      <p:sp>
        <p:nvSpPr>
          <p:cNvPr id="14" name="Footer Placeholder 2">
            <a:extLst>
              <a:ext uri="{FF2B5EF4-FFF2-40B4-BE49-F238E27FC236}">
                <a16:creationId xmlns:a16="http://schemas.microsoft.com/office/drawing/2014/main" id="{4A81CD87-008A-4B3B-AD7D-B1E0AB9E0399}"/>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8"/>
              </a:rPr>
              <a:t>&gt;&gt; Picture </a:t>
            </a:r>
            <a:r>
              <a:rPr lang="de-DE" dirty="0" err="1">
                <a:solidFill>
                  <a:srgbClr val="FF0000"/>
                </a:solidFill>
                <a:hlinkClick r:id="rId8"/>
              </a:rPr>
              <a:t>download</a:t>
            </a:r>
            <a:r>
              <a:rPr lang="de-DE" dirty="0">
                <a:solidFill>
                  <a:srgbClr val="FF0000"/>
                </a:solidFill>
                <a:hlinkClick r:id="rId8"/>
              </a:rPr>
              <a:t> Filament </a:t>
            </a:r>
            <a:r>
              <a:rPr lang="de-DE" dirty="0" err="1">
                <a:solidFill>
                  <a:srgbClr val="FF0000"/>
                </a:solidFill>
                <a:hlinkClick r:id="rId8"/>
              </a:rPr>
              <a:t>Yarn</a:t>
            </a:r>
            <a:r>
              <a:rPr lang="de-DE" dirty="0">
                <a:solidFill>
                  <a:srgbClr val="FF0000"/>
                </a:solidFill>
                <a:hlinkClick r:id="rId8"/>
              </a:rPr>
              <a:t> </a:t>
            </a:r>
            <a:endParaRPr lang="de-DE" dirty="0">
              <a:solidFill>
                <a:srgbClr val="FF0000"/>
              </a:solidFill>
            </a:endParaRPr>
          </a:p>
        </p:txBody>
      </p:sp>
    </p:spTree>
    <p:extLst>
      <p:ext uri="{BB962C8B-B14F-4D97-AF65-F5344CB8AC3E}">
        <p14:creationId xmlns:p14="http://schemas.microsoft.com/office/powerpoint/2010/main" val="6300397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9F1FF64-40A4-44FC-9C2E-7459FF59E606}"/>
              </a:ext>
            </a:extLst>
          </p:cNvPr>
          <p:cNvPicPr>
            <a:picLocks noChangeAspect="1"/>
          </p:cNvPicPr>
          <p:nvPr/>
        </p:nvPicPr>
        <p:blipFill rotWithShape="1">
          <a:blip r:embed="rId3"/>
          <a:srcRect b="13809"/>
          <a:stretch/>
        </p:blipFill>
        <p:spPr>
          <a:xfrm>
            <a:off x="6516216" y="2613845"/>
            <a:ext cx="2451350" cy="2106947"/>
          </a:xfrm>
          <a:prstGeom prst="rect">
            <a:avLst/>
          </a:prstGeom>
        </p:spPr>
      </p:pic>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5</a:t>
            </a:fld>
            <a:endParaRPr lang="de-DE" dirty="0"/>
          </a:p>
        </p:txBody>
      </p:sp>
      <p:sp>
        <p:nvSpPr>
          <p:cNvPr id="5" name="Title 4"/>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000" b="1" kern="1200" baseline="0" dirty="0">
                <a:solidFill>
                  <a:schemeClr val="tx1"/>
                </a:solidFill>
                <a:effectLst/>
                <a:latin typeface="+mj-lt"/>
                <a:ea typeface="+mj-ea"/>
                <a:cs typeface="+mj-cs"/>
              </a:rPr>
              <a:t>Textured Yarn (DTY)</a:t>
            </a:r>
            <a:endParaRPr lang="en-US" noProof="0" dirty="0"/>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Solutions </a:t>
            </a:r>
            <a:r>
              <a:rPr lang="de-DE" sz="900" b="1" dirty="0" err="1"/>
              <a:t>for</a:t>
            </a:r>
            <a:r>
              <a:rPr lang="de-DE" sz="900" b="1" dirty="0"/>
              <a:t> DTY </a:t>
            </a:r>
            <a:r>
              <a:rPr lang="de-DE" sz="900" b="1" dirty="0" err="1"/>
              <a:t>production</a:t>
            </a:r>
            <a:endParaRPr lang="de-DE" sz="900" b="1" dirty="0"/>
          </a:p>
          <a:p>
            <a:pPr lvl="7"/>
            <a:r>
              <a:rPr lang="en-US" sz="900" dirty="0"/>
              <a:t>Texturing is a finishing step that transforms the POY supply yarn into DTY and hence into an attractive and unique product.</a:t>
            </a:r>
          </a:p>
          <a:p>
            <a:pPr lvl="7"/>
            <a:r>
              <a:rPr lang="en-US" sz="900" dirty="0"/>
              <a:t>Apparel, home textiles, automotive – there are countless applications for textured yarns manufactured on Oerlikon Barmag machines. Correspondingly specific are the demands made on the yarns used.</a:t>
            </a:r>
          </a:p>
          <a:p>
            <a:pPr lvl="7"/>
            <a:r>
              <a:rPr lang="en-US" sz="900" dirty="0"/>
              <a:t>During texturing, pre-oriented yarn (POY) is permanently crimped using friction. As a result, elasticity and heat retention are increased, the yarn receives a pleasant handle, while thermal conduction is simultaneously reduced.</a:t>
            </a:r>
          </a:p>
          <a:p>
            <a:pPr lvl="7"/>
            <a:endParaRPr lang="en-US" sz="900" dirty="0"/>
          </a:p>
          <a:p>
            <a:pPr lvl="7"/>
            <a:endParaRPr lang="en-US" sz="900" dirty="0"/>
          </a:p>
          <a:p>
            <a:pPr lvl="7"/>
            <a:endParaRPr lang="en-US" sz="900" dirty="0"/>
          </a:p>
          <a:p>
            <a:pPr lvl="7"/>
            <a:endParaRPr lang="en-US" sz="900" dirty="0"/>
          </a:p>
          <a:p>
            <a:pPr lvl="7"/>
            <a:r>
              <a:rPr lang="en-US" sz="900" b="1" dirty="0">
                <a:solidFill>
                  <a:srgbClr val="FF0000"/>
                </a:solidFill>
                <a:hlinkClick r:id="rId4">
                  <a:extLst>
                    <a:ext uri="{A12FA001-AC4F-418D-AE19-62706E023703}">
                      <ahyp:hlinkClr xmlns:ahyp="http://schemas.microsoft.com/office/drawing/2018/hyperlinkcolor" val="tx"/>
                    </a:ext>
                  </a:extLst>
                </a:hlinkClick>
              </a:rPr>
              <a:t>&gt;&gt; more</a:t>
            </a:r>
            <a:endParaRPr lang="en-US" sz="900" b="1" dirty="0">
              <a:solidFill>
                <a:srgbClr val="FF0000"/>
              </a:solidFill>
            </a:endParaRPr>
          </a:p>
          <a:p>
            <a:pPr lvl="7"/>
            <a:endParaRPr lang="de-DE" sz="900" dirty="0"/>
          </a:p>
          <a:p>
            <a:pPr lvl="7"/>
            <a:endParaRPr lang="de-DE" sz="900" dirty="0"/>
          </a:p>
        </p:txBody>
      </p:sp>
      <p:sp>
        <p:nvSpPr>
          <p:cNvPr id="10" name="Text Placeholder 5">
            <a:extLst>
              <a:ext uri="{FF2B5EF4-FFF2-40B4-BE49-F238E27FC236}">
                <a16:creationId xmlns:a16="http://schemas.microsoft.com/office/drawing/2014/main" id="{8B0E4DDA-5F6B-4ACF-B559-A7F74FF95CEB}"/>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b="1" dirty="0">
                <a:hlinkClick r:id="rId4"/>
              </a:rPr>
              <a:t>Textured Yarn (DTY)</a:t>
            </a:r>
            <a:endParaRPr lang="en-US" sz="900" b="1" dirty="0"/>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pic>
        <p:nvPicPr>
          <p:cNvPr id="13" name="Grafik 12">
            <a:extLst>
              <a:ext uri="{FF2B5EF4-FFF2-40B4-BE49-F238E27FC236}">
                <a16:creationId xmlns:a16="http://schemas.microsoft.com/office/drawing/2014/main" id="{6E6F8886-8EAE-4873-902C-02F52D845F84}"/>
              </a:ext>
            </a:extLst>
          </p:cNvPr>
          <p:cNvPicPr>
            <a:picLocks noChangeAspect="1"/>
          </p:cNvPicPr>
          <p:nvPr/>
        </p:nvPicPr>
        <p:blipFill>
          <a:blip r:embed="rId5"/>
          <a:stretch>
            <a:fillRect/>
          </a:stretch>
        </p:blipFill>
        <p:spPr>
          <a:xfrm>
            <a:off x="3203876" y="2355726"/>
            <a:ext cx="4413615" cy="591200"/>
          </a:xfrm>
          <a:prstGeom prst="rect">
            <a:avLst/>
          </a:prstGeom>
        </p:spPr>
      </p:pic>
      <p:sp>
        <p:nvSpPr>
          <p:cNvPr id="11" name="Footer Placeholder 2">
            <a:extLst>
              <a:ext uri="{FF2B5EF4-FFF2-40B4-BE49-F238E27FC236}">
                <a16:creationId xmlns:a16="http://schemas.microsoft.com/office/drawing/2014/main" id="{37E90A8E-0687-4566-876E-0C7868FF8035}"/>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6"/>
              </a:rPr>
              <a:t>&gt;&gt; Picture </a:t>
            </a:r>
            <a:r>
              <a:rPr lang="de-DE" dirty="0" err="1">
                <a:solidFill>
                  <a:srgbClr val="FF0000"/>
                </a:solidFill>
                <a:hlinkClick r:id="rId6"/>
              </a:rPr>
              <a:t>download</a:t>
            </a:r>
            <a:r>
              <a:rPr lang="de-DE" dirty="0">
                <a:solidFill>
                  <a:srgbClr val="FF0000"/>
                </a:solidFill>
                <a:hlinkClick r:id="rId6"/>
              </a:rPr>
              <a:t> </a:t>
            </a:r>
            <a:r>
              <a:rPr lang="de-DE" dirty="0" err="1">
                <a:solidFill>
                  <a:srgbClr val="FF0000"/>
                </a:solidFill>
                <a:hlinkClick r:id="rId6"/>
              </a:rPr>
              <a:t>Textured</a:t>
            </a:r>
            <a:r>
              <a:rPr lang="de-DE" dirty="0">
                <a:solidFill>
                  <a:srgbClr val="FF0000"/>
                </a:solidFill>
                <a:hlinkClick r:id="rId6"/>
              </a:rPr>
              <a:t> </a:t>
            </a:r>
            <a:r>
              <a:rPr lang="de-DE" dirty="0" err="1">
                <a:solidFill>
                  <a:srgbClr val="FF0000"/>
                </a:solidFill>
                <a:hlinkClick r:id="rId6"/>
              </a:rPr>
              <a:t>Yarn</a:t>
            </a:r>
            <a:endParaRPr lang="de-DE" dirty="0">
              <a:solidFill>
                <a:srgbClr val="FF0000"/>
              </a:solidFill>
            </a:endParaRPr>
          </a:p>
        </p:txBody>
      </p:sp>
    </p:spTree>
    <p:extLst>
      <p:ext uri="{BB962C8B-B14F-4D97-AF65-F5344CB8AC3E}">
        <p14:creationId xmlns:p14="http://schemas.microsoft.com/office/powerpoint/2010/main" val="3509688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6</a:t>
            </a:fld>
            <a:endParaRPr lang="de-DE" dirty="0"/>
          </a:p>
        </p:txBody>
      </p:sp>
      <p:sp>
        <p:nvSpPr>
          <p:cNvPr id="5" name="Title 4"/>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Industrial Yarn (IDY) </a:t>
            </a:r>
            <a:endParaRPr lang="de-DE" sz="2000" dirty="0">
              <a:effectLst/>
            </a:endParaRPr>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Industrial </a:t>
            </a:r>
            <a:r>
              <a:rPr lang="de-DE" sz="900" b="1" dirty="0" err="1"/>
              <a:t>Yarn</a:t>
            </a:r>
            <a:r>
              <a:rPr lang="de-DE" sz="900" b="1" dirty="0"/>
              <a:t> (IDY)</a:t>
            </a:r>
            <a:br>
              <a:rPr lang="de-DE" sz="900" b="1" dirty="0"/>
            </a:br>
            <a:r>
              <a:rPr lang="en-US" sz="900" dirty="0"/>
              <a:t>With a operation window of between 50 and 12,000 den per filament, Oerlikon Barmag industrial yarn systems cover an extremely-wide titer range. Depending on the application and the required yarn characteristics, Oerlikon Barmag systems produce ‘strong’ yarns for all applications: from high-tenacity high-modulus yarn for safety belts, HMLS yarns for tire cords all the way through to low and ultra-low shrinkage yarns for tarpaulins.</a:t>
            </a:r>
          </a:p>
          <a:p>
            <a:pPr lvl="7"/>
            <a:endParaRPr lang="en-US" sz="900" dirty="0"/>
          </a:p>
          <a:p>
            <a:pPr lvl="7"/>
            <a:endParaRPr lang="en-US" sz="900" dirty="0"/>
          </a:p>
          <a:p>
            <a:pPr lvl="7"/>
            <a:endParaRPr lang="en-US" sz="900" dirty="0"/>
          </a:p>
          <a:p>
            <a:pPr lvl="7"/>
            <a:endParaRPr lang="en-US" sz="900" dirty="0"/>
          </a:p>
          <a:p>
            <a:pPr lvl="7"/>
            <a:endParaRPr lang="en-US" sz="900" dirty="0"/>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de-DE" sz="900" dirty="0"/>
          </a:p>
        </p:txBody>
      </p:sp>
      <p:pic>
        <p:nvPicPr>
          <p:cNvPr id="13" name="Grafik 12">
            <a:extLst>
              <a:ext uri="{FF2B5EF4-FFF2-40B4-BE49-F238E27FC236}">
                <a16:creationId xmlns:a16="http://schemas.microsoft.com/office/drawing/2014/main" id="{83B6F509-B445-4E17-B726-D82440BCF8A9}"/>
              </a:ext>
            </a:extLst>
          </p:cNvPr>
          <p:cNvPicPr>
            <a:picLocks noChangeAspect="1"/>
          </p:cNvPicPr>
          <p:nvPr/>
        </p:nvPicPr>
        <p:blipFill>
          <a:blip r:embed="rId4"/>
          <a:stretch>
            <a:fillRect/>
          </a:stretch>
        </p:blipFill>
        <p:spPr>
          <a:xfrm>
            <a:off x="3240088" y="2037876"/>
            <a:ext cx="4153480" cy="543001"/>
          </a:xfrm>
          <a:prstGeom prst="rect">
            <a:avLst/>
          </a:prstGeom>
        </p:spPr>
      </p:pic>
      <p:pic>
        <p:nvPicPr>
          <p:cNvPr id="19" name="Grafik 18">
            <a:extLst>
              <a:ext uri="{FF2B5EF4-FFF2-40B4-BE49-F238E27FC236}">
                <a16:creationId xmlns:a16="http://schemas.microsoft.com/office/drawing/2014/main" id="{8D067579-6F46-43FA-A594-68F68E2409B4}"/>
              </a:ext>
            </a:extLst>
          </p:cNvPr>
          <p:cNvPicPr>
            <a:picLocks noChangeAspect="1"/>
          </p:cNvPicPr>
          <p:nvPr/>
        </p:nvPicPr>
        <p:blipFill>
          <a:blip r:embed="rId5"/>
          <a:stretch>
            <a:fillRect/>
          </a:stretch>
        </p:blipFill>
        <p:spPr>
          <a:xfrm>
            <a:off x="5796136" y="2750723"/>
            <a:ext cx="2870338" cy="1970069"/>
          </a:xfrm>
          <a:prstGeom prst="rect">
            <a:avLst/>
          </a:prstGeom>
        </p:spPr>
      </p:pic>
      <p:sp>
        <p:nvSpPr>
          <p:cNvPr id="10" name="Text Placeholder 5">
            <a:extLst>
              <a:ext uri="{FF2B5EF4-FFF2-40B4-BE49-F238E27FC236}">
                <a16:creationId xmlns:a16="http://schemas.microsoft.com/office/drawing/2014/main" id="{85B48A6A-9650-4FA5-B181-731FD831ED4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b="1" dirty="0">
                <a:hlinkClick r:id="rId3"/>
              </a:rPr>
              <a:t>Industrial Yarn (IDY) </a:t>
            </a:r>
            <a:endParaRPr lang="en-US" sz="900" b="1" dirty="0"/>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9" name="Footer Placeholder 2">
            <a:extLst>
              <a:ext uri="{FF2B5EF4-FFF2-40B4-BE49-F238E27FC236}">
                <a16:creationId xmlns:a16="http://schemas.microsoft.com/office/drawing/2014/main" id="{8608C7FF-9A6D-438B-936D-7E4F00820378}"/>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6"/>
              </a:rPr>
              <a:t>&gt;&gt; Picture </a:t>
            </a:r>
            <a:r>
              <a:rPr lang="de-DE" dirty="0" err="1">
                <a:solidFill>
                  <a:srgbClr val="FF0000"/>
                </a:solidFill>
                <a:hlinkClick r:id="rId6"/>
              </a:rPr>
              <a:t>download</a:t>
            </a:r>
            <a:r>
              <a:rPr lang="de-DE" dirty="0">
                <a:solidFill>
                  <a:srgbClr val="FF0000"/>
                </a:solidFill>
                <a:hlinkClick r:id="rId6"/>
              </a:rPr>
              <a:t> Industrial </a:t>
            </a:r>
            <a:r>
              <a:rPr lang="de-DE" dirty="0" err="1">
                <a:solidFill>
                  <a:srgbClr val="FF0000"/>
                </a:solidFill>
                <a:hlinkClick r:id="rId6"/>
              </a:rPr>
              <a:t>Yarn</a:t>
            </a:r>
            <a:endParaRPr lang="de-DE" dirty="0">
              <a:solidFill>
                <a:srgbClr val="FF0000"/>
              </a:solidFill>
            </a:endParaRPr>
          </a:p>
        </p:txBody>
      </p:sp>
    </p:spTree>
    <p:extLst>
      <p:ext uri="{BB962C8B-B14F-4D97-AF65-F5344CB8AC3E}">
        <p14:creationId xmlns:p14="http://schemas.microsoft.com/office/powerpoint/2010/main" val="10885736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7</a:t>
            </a:fld>
            <a:endParaRPr lang="de-DE" dirty="0"/>
          </a:p>
        </p:txBody>
      </p:sp>
      <p:sp>
        <p:nvSpPr>
          <p:cNvPr id="5" name="Title 4"/>
          <p:cNvSpPr>
            <a:spLocks noGrp="1"/>
          </p:cNvSpPr>
          <p:nvPr>
            <p:ph type="title"/>
          </p:nvPr>
        </p:nvSpPr>
        <p:spPr/>
        <p:txBody>
          <a:bodyPr/>
          <a:lstStyle/>
          <a:p>
            <a:r>
              <a:rPr lang="en-US" sz="2000" b="1" kern="1200" baseline="0" dirty="0">
                <a:solidFill>
                  <a:schemeClr val="tx1"/>
                </a:solidFill>
                <a:effectLst/>
                <a:latin typeface="+mj-lt"/>
                <a:ea typeface="+mj-ea"/>
                <a:cs typeface="+mj-cs"/>
              </a:rPr>
              <a:t>Carpet Yarn </a:t>
            </a:r>
            <a:r>
              <a:rPr lang="en-US" sz="2000" b="1" dirty="0"/>
              <a:t>(BCF)</a:t>
            </a:r>
            <a:endParaRPr lang="de-DE" sz="2000" dirty="0">
              <a:effectLst/>
            </a:endParaRPr>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BCF </a:t>
            </a:r>
            <a:r>
              <a:rPr lang="de-DE" sz="900" b="1" dirty="0" err="1"/>
              <a:t>Carpet</a:t>
            </a:r>
            <a:r>
              <a:rPr lang="de-DE" sz="900" b="1" dirty="0"/>
              <a:t> </a:t>
            </a:r>
            <a:r>
              <a:rPr lang="de-DE" sz="900" b="1" dirty="0" err="1"/>
              <a:t>Yarn</a:t>
            </a:r>
            <a:r>
              <a:rPr lang="de-DE" sz="900" b="1" dirty="0"/>
              <a:t> Technology</a:t>
            </a:r>
            <a:endParaRPr lang="en-US" sz="900" b="1" dirty="0"/>
          </a:p>
          <a:p>
            <a:pPr lvl="7"/>
            <a:r>
              <a:rPr lang="de-DE" sz="900" dirty="0"/>
              <a:t>„Mastering </a:t>
            </a:r>
            <a:r>
              <a:rPr lang="de-DE" sz="900" dirty="0" err="1"/>
              <a:t>the</a:t>
            </a:r>
            <a:r>
              <a:rPr lang="de-DE" sz="900" dirty="0"/>
              <a:t> </a:t>
            </a:r>
            <a:r>
              <a:rPr lang="de-DE" sz="900" dirty="0" err="1"/>
              <a:t>entire</a:t>
            </a:r>
            <a:r>
              <a:rPr lang="de-DE" sz="900" dirty="0"/>
              <a:t> </a:t>
            </a:r>
            <a:r>
              <a:rPr lang="de-DE" sz="900" dirty="0" err="1"/>
              <a:t>carpet</a:t>
            </a:r>
            <a:r>
              <a:rPr lang="de-DE" sz="900" dirty="0"/>
              <a:t> </a:t>
            </a:r>
            <a:r>
              <a:rPr lang="de-DE" sz="900" dirty="0" err="1"/>
              <a:t>yarn</a:t>
            </a:r>
            <a:r>
              <a:rPr lang="de-DE" sz="900" dirty="0"/>
              <a:t> </a:t>
            </a:r>
            <a:r>
              <a:rPr lang="de-DE" sz="900" dirty="0" err="1"/>
              <a:t>production</a:t>
            </a:r>
            <a:r>
              <a:rPr lang="de-DE" sz="900" dirty="0"/>
              <a:t> </a:t>
            </a:r>
            <a:r>
              <a:rPr lang="de-DE" sz="900" dirty="0" err="1"/>
              <a:t>process</a:t>
            </a:r>
            <a:r>
              <a:rPr lang="de-DE" sz="900" dirty="0"/>
              <a:t>“</a:t>
            </a:r>
          </a:p>
          <a:p>
            <a:pPr lvl="7"/>
            <a:r>
              <a:rPr lang="en-US" sz="900" dirty="0"/>
              <a:t>With the BCF plants BCF S8, S+ and </a:t>
            </a:r>
            <a:r>
              <a:rPr lang="en-US" sz="900" dirty="0" err="1"/>
              <a:t>Sytec</a:t>
            </a:r>
            <a:r>
              <a:rPr lang="en-US" sz="900" dirty="0"/>
              <a:t> One, Oerlikon Neumag offers a product portfolio in which the customer is certain to find the plant designed to meet their individual needs.</a:t>
            </a:r>
          </a:p>
          <a:p>
            <a:pPr lvl="7"/>
            <a:endParaRPr lang="en-US" sz="900" dirty="0"/>
          </a:p>
          <a:p>
            <a:pPr lvl="7"/>
            <a:endParaRPr lang="en-US" sz="900" dirty="0"/>
          </a:p>
          <a:p>
            <a:pPr lvl="7"/>
            <a:endParaRPr lang="en-US" sz="900" dirty="0"/>
          </a:p>
          <a:p>
            <a:pPr lvl="7"/>
            <a:endParaRPr lang="en-US" sz="900" dirty="0"/>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de-DE" sz="900" dirty="0"/>
          </a:p>
        </p:txBody>
      </p:sp>
      <p:pic>
        <p:nvPicPr>
          <p:cNvPr id="6" name="Grafik 5">
            <a:extLst>
              <a:ext uri="{FF2B5EF4-FFF2-40B4-BE49-F238E27FC236}">
                <a16:creationId xmlns:a16="http://schemas.microsoft.com/office/drawing/2014/main" id="{73D2E4C4-B6E3-4EB6-86B3-144CFA47F2FA}"/>
              </a:ext>
            </a:extLst>
          </p:cNvPr>
          <p:cNvPicPr>
            <a:picLocks noChangeAspect="1"/>
          </p:cNvPicPr>
          <p:nvPr/>
        </p:nvPicPr>
        <p:blipFill>
          <a:blip r:embed="rId4"/>
          <a:stretch>
            <a:fillRect/>
          </a:stretch>
        </p:blipFill>
        <p:spPr>
          <a:xfrm>
            <a:off x="3240088" y="1789316"/>
            <a:ext cx="5249008" cy="552527"/>
          </a:xfrm>
          <a:prstGeom prst="rect">
            <a:avLst/>
          </a:prstGeom>
        </p:spPr>
      </p:pic>
      <p:pic>
        <p:nvPicPr>
          <p:cNvPr id="8" name="Grafik 7">
            <a:extLst>
              <a:ext uri="{FF2B5EF4-FFF2-40B4-BE49-F238E27FC236}">
                <a16:creationId xmlns:a16="http://schemas.microsoft.com/office/drawing/2014/main" id="{A5B446E2-7A81-4909-9213-C1C05CBE9D47}"/>
              </a:ext>
            </a:extLst>
          </p:cNvPr>
          <p:cNvPicPr>
            <a:picLocks noChangeAspect="1"/>
          </p:cNvPicPr>
          <p:nvPr/>
        </p:nvPicPr>
        <p:blipFill rotWithShape="1">
          <a:blip r:embed="rId5"/>
          <a:srcRect b="7115"/>
          <a:stretch/>
        </p:blipFill>
        <p:spPr>
          <a:xfrm>
            <a:off x="7236296" y="2625515"/>
            <a:ext cx="1505875" cy="2040309"/>
          </a:xfrm>
          <a:prstGeom prst="rect">
            <a:avLst/>
          </a:prstGeom>
        </p:spPr>
      </p:pic>
      <p:pic>
        <p:nvPicPr>
          <p:cNvPr id="12" name="Grafik 11">
            <a:extLst>
              <a:ext uri="{FF2B5EF4-FFF2-40B4-BE49-F238E27FC236}">
                <a16:creationId xmlns:a16="http://schemas.microsoft.com/office/drawing/2014/main" id="{ACAAECF6-AE7F-448C-AA55-4159D74F5306}"/>
              </a:ext>
            </a:extLst>
          </p:cNvPr>
          <p:cNvPicPr>
            <a:picLocks noChangeAspect="1"/>
          </p:cNvPicPr>
          <p:nvPr/>
        </p:nvPicPr>
        <p:blipFill>
          <a:blip r:embed="rId6"/>
          <a:stretch>
            <a:fillRect/>
          </a:stretch>
        </p:blipFill>
        <p:spPr>
          <a:xfrm>
            <a:off x="4874640" y="2952227"/>
            <a:ext cx="2361656" cy="1796049"/>
          </a:xfrm>
          <a:prstGeom prst="rect">
            <a:avLst/>
          </a:prstGeom>
        </p:spPr>
      </p:pic>
      <p:sp>
        <p:nvSpPr>
          <p:cNvPr id="13" name="Text Placeholder 5">
            <a:extLst>
              <a:ext uri="{FF2B5EF4-FFF2-40B4-BE49-F238E27FC236}">
                <a16:creationId xmlns:a16="http://schemas.microsoft.com/office/drawing/2014/main" id="{33FDCF24-BEA8-427D-AE68-011B5B3F5BB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b="1" dirty="0">
                <a:hlinkClick r:id="rId3"/>
              </a:rPr>
              <a:t>Carpet Yarn (BCF)</a:t>
            </a:r>
            <a:endParaRPr lang="en-US" sz="900" b="1" dirty="0"/>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10" name="Footer Placeholder 2">
            <a:extLst>
              <a:ext uri="{FF2B5EF4-FFF2-40B4-BE49-F238E27FC236}">
                <a16:creationId xmlns:a16="http://schemas.microsoft.com/office/drawing/2014/main" id="{7F7FE21B-DF5F-4F98-A5E6-4949F15E211F}"/>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7"/>
              </a:rPr>
              <a:t>&gt;&gt; Picture </a:t>
            </a:r>
            <a:r>
              <a:rPr lang="de-DE" dirty="0" err="1">
                <a:solidFill>
                  <a:srgbClr val="FF0000"/>
                </a:solidFill>
                <a:hlinkClick r:id="rId7"/>
              </a:rPr>
              <a:t>download</a:t>
            </a:r>
            <a:r>
              <a:rPr lang="de-DE" dirty="0">
                <a:solidFill>
                  <a:srgbClr val="FF0000"/>
                </a:solidFill>
                <a:hlinkClick r:id="rId7"/>
              </a:rPr>
              <a:t> </a:t>
            </a:r>
            <a:r>
              <a:rPr lang="de-DE" dirty="0" err="1">
                <a:solidFill>
                  <a:srgbClr val="FF0000"/>
                </a:solidFill>
                <a:hlinkClick r:id="rId7"/>
              </a:rPr>
              <a:t>Carpet</a:t>
            </a:r>
            <a:r>
              <a:rPr lang="de-DE" dirty="0">
                <a:solidFill>
                  <a:srgbClr val="FF0000"/>
                </a:solidFill>
                <a:hlinkClick r:id="rId7"/>
              </a:rPr>
              <a:t> </a:t>
            </a:r>
            <a:r>
              <a:rPr lang="de-DE" dirty="0" err="1">
                <a:solidFill>
                  <a:srgbClr val="FF0000"/>
                </a:solidFill>
                <a:hlinkClick r:id="rId7"/>
              </a:rPr>
              <a:t>Yarn</a:t>
            </a:r>
            <a:r>
              <a:rPr lang="de-DE" dirty="0">
                <a:solidFill>
                  <a:srgbClr val="FF0000"/>
                </a:solidFill>
                <a:hlinkClick r:id="rId7"/>
              </a:rPr>
              <a:t> </a:t>
            </a:r>
            <a:endParaRPr lang="de-DE" dirty="0">
              <a:solidFill>
                <a:srgbClr val="FF0000"/>
              </a:solidFill>
            </a:endParaRPr>
          </a:p>
        </p:txBody>
      </p:sp>
    </p:spTree>
    <p:extLst>
      <p:ext uri="{BB962C8B-B14F-4D97-AF65-F5344CB8AC3E}">
        <p14:creationId xmlns:p14="http://schemas.microsoft.com/office/powerpoint/2010/main" val="17101319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8</a:t>
            </a:fld>
            <a:endParaRPr lang="de-DE" dirty="0"/>
          </a:p>
        </p:txBody>
      </p:sp>
      <p:sp>
        <p:nvSpPr>
          <p:cNvPr id="5" name="Title 4"/>
          <p:cNvSpPr>
            <a:spLocks noGrp="1"/>
          </p:cNvSpPr>
          <p:nvPr>
            <p:ph type="title"/>
          </p:nvPr>
        </p:nvSpPr>
        <p:spPr/>
        <p:txBody>
          <a:bodyPr/>
          <a:lstStyle/>
          <a:p>
            <a:r>
              <a:rPr lang="en-US" sz="2000" b="1" kern="1200" baseline="0" dirty="0">
                <a:solidFill>
                  <a:schemeClr val="tx1"/>
                </a:solidFill>
                <a:effectLst/>
                <a:latin typeface="+mj-lt"/>
                <a:ea typeface="+mj-ea"/>
                <a:cs typeface="+mj-cs"/>
              </a:rPr>
              <a:t>Staple Fiber</a:t>
            </a:r>
            <a:endParaRPr lang="de-DE" sz="2000" dirty="0">
              <a:effectLst/>
            </a:endParaRPr>
          </a:p>
        </p:txBody>
      </p:sp>
      <p:sp>
        <p:nvSpPr>
          <p:cNvPr id="13" name="Text Placeholder 5">
            <a:extLst>
              <a:ext uri="{FF2B5EF4-FFF2-40B4-BE49-F238E27FC236}">
                <a16:creationId xmlns:a16="http://schemas.microsoft.com/office/drawing/2014/main" id="{33FDCF24-BEA8-427D-AE68-011B5B3F5BB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b="1" dirty="0">
                <a:hlinkClick r:id="rId3"/>
              </a:rPr>
              <a:t>Staple Fiber</a:t>
            </a:r>
            <a:endParaRPr lang="en-US" sz="900" b="1" dirty="0"/>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pic>
        <p:nvPicPr>
          <p:cNvPr id="7" name="Grafik 6">
            <a:extLst>
              <a:ext uri="{FF2B5EF4-FFF2-40B4-BE49-F238E27FC236}">
                <a16:creationId xmlns:a16="http://schemas.microsoft.com/office/drawing/2014/main" id="{EAE8E35A-C240-4F95-B118-D8440509E5F0}"/>
              </a:ext>
            </a:extLst>
          </p:cNvPr>
          <p:cNvPicPr>
            <a:picLocks noChangeAspect="1"/>
          </p:cNvPicPr>
          <p:nvPr/>
        </p:nvPicPr>
        <p:blipFill rotWithShape="1">
          <a:blip r:embed="rId4"/>
          <a:srcRect b="4235"/>
          <a:stretch/>
        </p:blipFill>
        <p:spPr>
          <a:xfrm>
            <a:off x="6516216" y="3355006"/>
            <a:ext cx="2417947" cy="1318521"/>
          </a:xfrm>
          <a:prstGeom prst="rect">
            <a:avLst/>
          </a:prstGeom>
        </p:spPr>
      </p:pic>
      <p:sp>
        <p:nvSpPr>
          <p:cNvPr id="9" name="Footer Placeholder 2">
            <a:extLst>
              <a:ext uri="{FF2B5EF4-FFF2-40B4-BE49-F238E27FC236}">
                <a16:creationId xmlns:a16="http://schemas.microsoft.com/office/drawing/2014/main" id="{A0EA75D8-FAFF-4EB1-BCE2-0E4413C0976E}"/>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5"/>
              </a:rPr>
              <a:t>&gt;&gt; Picture </a:t>
            </a:r>
            <a:r>
              <a:rPr lang="de-DE" dirty="0" err="1">
                <a:solidFill>
                  <a:srgbClr val="FF0000"/>
                </a:solidFill>
                <a:hlinkClick r:id="rId5"/>
              </a:rPr>
              <a:t>download</a:t>
            </a:r>
            <a:r>
              <a:rPr lang="de-DE" dirty="0">
                <a:solidFill>
                  <a:srgbClr val="FF0000"/>
                </a:solidFill>
                <a:hlinkClick r:id="rId5"/>
              </a:rPr>
              <a:t> Staple Fiber</a:t>
            </a:r>
            <a:endParaRPr lang="de-DE" dirty="0">
              <a:solidFill>
                <a:srgbClr val="FF0000"/>
              </a:solidFill>
            </a:endParaRPr>
          </a:p>
        </p:txBody>
      </p:sp>
      <p:pic>
        <p:nvPicPr>
          <p:cNvPr id="2" name="Grafik 1">
            <a:extLst>
              <a:ext uri="{FF2B5EF4-FFF2-40B4-BE49-F238E27FC236}">
                <a16:creationId xmlns:a16="http://schemas.microsoft.com/office/drawing/2014/main" id="{822049FC-F1FC-7A4F-F7D7-411D38374BBC}"/>
              </a:ext>
            </a:extLst>
          </p:cNvPr>
          <p:cNvPicPr>
            <a:picLocks noChangeAspect="1"/>
          </p:cNvPicPr>
          <p:nvPr/>
        </p:nvPicPr>
        <p:blipFill>
          <a:blip r:embed="rId6"/>
          <a:stretch>
            <a:fillRect/>
          </a:stretch>
        </p:blipFill>
        <p:spPr>
          <a:xfrm>
            <a:off x="4293384" y="2639856"/>
            <a:ext cx="900813" cy="510418"/>
          </a:xfrm>
          <a:prstGeom prst="rect">
            <a:avLst/>
          </a:prstGeom>
        </p:spPr>
      </p:pic>
      <p:pic>
        <p:nvPicPr>
          <p:cNvPr id="3" name="Grafik 2">
            <a:extLst>
              <a:ext uri="{FF2B5EF4-FFF2-40B4-BE49-F238E27FC236}">
                <a16:creationId xmlns:a16="http://schemas.microsoft.com/office/drawing/2014/main" id="{AB888421-D564-639A-3111-4036357B3353}"/>
              </a:ext>
            </a:extLst>
          </p:cNvPr>
          <p:cNvPicPr>
            <a:picLocks noChangeAspect="1"/>
          </p:cNvPicPr>
          <p:nvPr/>
        </p:nvPicPr>
        <p:blipFill>
          <a:blip r:embed="rId7"/>
          <a:stretch>
            <a:fillRect/>
          </a:stretch>
        </p:blipFill>
        <p:spPr>
          <a:xfrm>
            <a:off x="5318691" y="2629375"/>
            <a:ext cx="908803" cy="520899"/>
          </a:xfrm>
          <a:prstGeom prst="rect">
            <a:avLst/>
          </a:prstGeom>
        </p:spPr>
      </p:pic>
      <p:pic>
        <p:nvPicPr>
          <p:cNvPr id="6" name="Grafik 5">
            <a:extLst>
              <a:ext uri="{FF2B5EF4-FFF2-40B4-BE49-F238E27FC236}">
                <a16:creationId xmlns:a16="http://schemas.microsoft.com/office/drawing/2014/main" id="{45648B10-C5FA-5328-CBF3-8403E2394C7F}"/>
              </a:ext>
            </a:extLst>
          </p:cNvPr>
          <p:cNvPicPr>
            <a:picLocks noChangeAspect="1"/>
          </p:cNvPicPr>
          <p:nvPr/>
        </p:nvPicPr>
        <p:blipFill>
          <a:blip r:embed="rId8"/>
          <a:stretch>
            <a:fillRect/>
          </a:stretch>
        </p:blipFill>
        <p:spPr>
          <a:xfrm>
            <a:off x="3254919" y="2638862"/>
            <a:ext cx="908328" cy="511412"/>
          </a:xfrm>
          <a:prstGeom prst="rect">
            <a:avLst/>
          </a:prstGeom>
        </p:spPr>
      </p:pic>
      <p:pic>
        <p:nvPicPr>
          <p:cNvPr id="18" name="Grafik 17">
            <a:extLst>
              <a:ext uri="{FF2B5EF4-FFF2-40B4-BE49-F238E27FC236}">
                <a16:creationId xmlns:a16="http://schemas.microsoft.com/office/drawing/2014/main" id="{7E3AC66D-1428-08D9-7524-BB8B320D0A73}"/>
              </a:ext>
            </a:extLst>
          </p:cNvPr>
          <p:cNvPicPr>
            <a:picLocks noChangeAspect="1"/>
          </p:cNvPicPr>
          <p:nvPr/>
        </p:nvPicPr>
        <p:blipFill>
          <a:blip r:embed="rId9"/>
          <a:stretch>
            <a:fillRect/>
          </a:stretch>
        </p:blipFill>
        <p:spPr>
          <a:xfrm>
            <a:off x="6349641" y="2629375"/>
            <a:ext cx="929776" cy="520899"/>
          </a:xfrm>
          <a:prstGeom prst="rect">
            <a:avLst/>
          </a:prstGeom>
        </p:spPr>
      </p:pic>
      <p:sp>
        <p:nvSpPr>
          <p:cNvPr id="19" name="Text Placeholder 5"/>
          <p:cNvSpPr txBox="1">
            <a:spLocks/>
          </p:cNvSpPr>
          <p:nvPr/>
        </p:nvSpPr>
        <p:spPr bwMode="gray">
          <a:xfrm>
            <a:off x="3240089" y="886978"/>
            <a:ext cx="5292352" cy="1829807"/>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Staple Fiber Plant Solutions</a:t>
            </a:r>
          </a:p>
          <a:p>
            <a:pPr lvl="7"/>
            <a:r>
              <a:rPr lang="en-US" sz="900" dirty="0"/>
              <a:t>More than 4 million tons installed production capacity worldwide speak for themselves.</a:t>
            </a:r>
          </a:p>
          <a:p>
            <a:pPr lvl="7"/>
            <a:r>
              <a:rPr lang="en-US" sz="900" dirty="0"/>
              <a:t>Oerlikon Neumag staple fiber plants stand for highest product quality and absolute reliability.</a:t>
            </a:r>
          </a:p>
          <a:p>
            <a:pPr lvl="7"/>
            <a:r>
              <a:rPr lang="en-US" sz="900" dirty="0"/>
              <a:t>Oerlikon </a:t>
            </a:r>
            <a:r>
              <a:rPr lang="en-US" sz="900" dirty="0" err="1"/>
              <a:t>Neumags</a:t>
            </a:r>
            <a:r>
              <a:rPr lang="en-US" sz="900" dirty="0"/>
              <a:t> </a:t>
            </a:r>
            <a:r>
              <a:rPr lang="en-US" sz="900" b="1" dirty="0"/>
              <a:t>compact 1-step staple fiber spinning lines </a:t>
            </a:r>
            <a:r>
              <a:rPr lang="en-US" sz="900" dirty="0"/>
              <a:t>have an excellent flexibility with regard to the processable raw materials and titer range. </a:t>
            </a:r>
          </a:p>
          <a:p>
            <a:pPr lvl="7"/>
            <a:r>
              <a:rPr lang="en-US" sz="900" dirty="0"/>
              <a:t>Oerlikon </a:t>
            </a:r>
            <a:r>
              <a:rPr lang="en-US" sz="900" dirty="0" err="1"/>
              <a:t>Neumag´s</a:t>
            </a:r>
            <a:r>
              <a:rPr lang="en-US" sz="900" dirty="0"/>
              <a:t> </a:t>
            </a:r>
            <a:r>
              <a:rPr lang="en-US" sz="900" b="1" dirty="0"/>
              <a:t>two-step staple fiber plants </a:t>
            </a:r>
            <a:r>
              <a:rPr lang="en-US" sz="900" dirty="0"/>
              <a:t>are designed to meet highest quality requirements at minimum operation cost. </a:t>
            </a:r>
          </a:p>
          <a:p>
            <a:pPr lvl="7"/>
            <a:r>
              <a:rPr lang="en-US" sz="900" i="0" dirty="0">
                <a:solidFill>
                  <a:srgbClr val="323434"/>
                </a:solidFill>
                <a:effectLst/>
                <a:latin typeface="Helvetica Neue LT"/>
              </a:rPr>
              <a:t>The new </a:t>
            </a:r>
            <a:r>
              <a:rPr lang="en-US" sz="900" i="0" dirty="0" err="1">
                <a:solidFill>
                  <a:srgbClr val="323434"/>
                </a:solidFill>
                <a:effectLst/>
                <a:latin typeface="Helvetica Neue LT"/>
              </a:rPr>
              <a:t>EvoSteam</a:t>
            </a:r>
            <a:r>
              <a:rPr lang="en-US" sz="900" i="0" dirty="0">
                <a:solidFill>
                  <a:srgbClr val="323434"/>
                </a:solidFill>
                <a:effectLst/>
                <a:latin typeface="Helvetica Neue LT"/>
              </a:rPr>
              <a:t> process for cotton type fiber production. </a:t>
            </a:r>
            <a:r>
              <a:rPr lang="en-US" sz="900" i="0" dirty="0" err="1">
                <a:solidFill>
                  <a:srgbClr val="323434"/>
                </a:solidFill>
                <a:effectLst/>
                <a:latin typeface="Helvetica Neue LT"/>
              </a:rPr>
              <a:t>EvoSteam</a:t>
            </a:r>
            <a:r>
              <a:rPr lang="en-US" sz="900" i="0" dirty="0">
                <a:solidFill>
                  <a:srgbClr val="323434"/>
                </a:solidFill>
                <a:effectLst/>
                <a:latin typeface="Helvetica Neue LT"/>
              </a:rPr>
              <a:t> process dispenses with liquid bath, Improving the fiber qualities through optimized draw point release</a:t>
            </a:r>
          </a:p>
          <a:p>
            <a:pPr lvl="7"/>
            <a:endParaRPr lang="en-US" sz="900" dirty="0"/>
          </a:p>
          <a:p>
            <a:pPr lvl="7"/>
            <a:endParaRPr lang="en-US" sz="900" dirty="0">
              <a:solidFill>
                <a:srgbClr val="FF0000"/>
              </a:solidFill>
            </a:endParaRPr>
          </a:p>
          <a:p>
            <a:pPr lvl="7"/>
            <a:endParaRPr lang="en-US" sz="900" dirty="0">
              <a:solidFill>
                <a:srgbClr val="FF0000"/>
              </a:solidFill>
            </a:endParaRPr>
          </a:p>
          <a:p>
            <a:pPr lvl="7"/>
            <a:endParaRPr lang="en-US" sz="900" dirty="0">
              <a:solidFill>
                <a:srgbClr val="FF0000"/>
              </a:solidFill>
            </a:endParaRPr>
          </a:p>
          <a:p>
            <a:pPr lvl="7"/>
            <a:endParaRPr lang="en-US" sz="900" dirty="0">
              <a:solidFill>
                <a:srgbClr val="FF0000"/>
              </a:solidFill>
            </a:endParaRPr>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en-US" sz="900" b="1" dirty="0">
              <a:solidFill>
                <a:srgbClr val="FF0000"/>
              </a:solidFill>
            </a:endParaRPr>
          </a:p>
          <a:p>
            <a:pPr lvl="7"/>
            <a:endParaRPr lang="en-US" sz="900" dirty="0">
              <a:solidFill>
                <a:srgbClr val="FF0000"/>
              </a:solidFill>
            </a:endParaRPr>
          </a:p>
        </p:txBody>
      </p:sp>
    </p:spTree>
    <p:extLst>
      <p:ext uri="{BB962C8B-B14F-4D97-AF65-F5344CB8AC3E}">
        <p14:creationId xmlns:p14="http://schemas.microsoft.com/office/powerpoint/2010/main" val="9135263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5A19308-A86E-48BF-8530-18E605CD212C}"/>
              </a:ext>
            </a:extLst>
          </p:cNvPr>
          <p:cNvSpPr>
            <a:spLocks noGrp="1"/>
          </p:cNvSpPr>
          <p:nvPr>
            <p:ph type="sldNum" sz="quarter" idx="15"/>
          </p:nvPr>
        </p:nvSpPr>
        <p:spPr/>
        <p:txBody>
          <a:bodyPr/>
          <a:lstStyle/>
          <a:p>
            <a:r>
              <a:rPr lang="en-US" noProof="0"/>
              <a:t>Page </a:t>
            </a:r>
            <a:fld id="{D126E9C2-5A98-4FED-83CF-BD978A28F274}" type="slidenum">
              <a:rPr lang="en-US" noProof="0" smtClean="0"/>
              <a:pPr/>
              <a:t>9</a:t>
            </a:fld>
            <a:endParaRPr lang="en-US" noProof="0" dirty="0"/>
          </a:p>
        </p:txBody>
      </p:sp>
      <p:sp>
        <p:nvSpPr>
          <p:cNvPr id="5" name="Titel 4">
            <a:extLst>
              <a:ext uri="{FF2B5EF4-FFF2-40B4-BE49-F238E27FC236}">
                <a16:creationId xmlns:a16="http://schemas.microsoft.com/office/drawing/2014/main" id="{561DEE1F-699F-4E3D-A7D9-57515F662205}"/>
              </a:ext>
            </a:extLst>
          </p:cNvPr>
          <p:cNvSpPr>
            <a:spLocks noGrp="1"/>
          </p:cNvSpPr>
          <p:nvPr>
            <p:ph type="title"/>
          </p:nvPr>
        </p:nvSpPr>
        <p:spPr/>
        <p:txBody>
          <a:bodyPr/>
          <a:lstStyle/>
          <a:p>
            <a:r>
              <a:rPr lang="de-DE" dirty="0"/>
              <a:t>Nonwoven</a:t>
            </a:r>
          </a:p>
        </p:txBody>
      </p:sp>
      <p:sp>
        <p:nvSpPr>
          <p:cNvPr id="6" name="Text Placeholder 5">
            <a:extLst>
              <a:ext uri="{FF2B5EF4-FFF2-40B4-BE49-F238E27FC236}">
                <a16:creationId xmlns:a16="http://schemas.microsoft.com/office/drawing/2014/main" id="{72FB3CC1-6BB0-4137-B155-2CBC588144E7}"/>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b="1" dirty="0">
                <a:hlinkClick r:id="rId2"/>
              </a:rPr>
              <a:t>Nonwoven</a:t>
            </a:r>
            <a:endParaRPr lang="en-US" sz="900" b="1" dirty="0"/>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8" name="Text Placeholder 5">
            <a:extLst>
              <a:ext uri="{FF2B5EF4-FFF2-40B4-BE49-F238E27FC236}">
                <a16:creationId xmlns:a16="http://schemas.microsoft.com/office/drawing/2014/main" id="{A8ED0C51-662B-4FB0-B1BC-D3BE72B741FC}"/>
              </a:ext>
            </a:extLst>
          </p:cNvPr>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lgn="just"/>
            <a:r>
              <a:rPr lang="de-DE" sz="900" b="1" dirty="0"/>
              <a:t>Nonwoven</a:t>
            </a:r>
            <a:endParaRPr lang="en-US" sz="900" b="1" dirty="0"/>
          </a:p>
          <a:p>
            <a:pPr lvl="7"/>
            <a:r>
              <a:rPr lang="en-US" sz="900" dirty="0"/>
              <a:t>As an engineering company for a wide range of nonwoven technologies, Oerlikon Nonwoven provides stand-alone machines and turnkey production lines for almost every type of nonwoven product.</a:t>
            </a:r>
          </a:p>
          <a:p>
            <a:pPr lvl="7"/>
            <a:r>
              <a:rPr lang="de-DE" sz="900" dirty="0"/>
              <a:t>Oerlikon Nonwoven </a:t>
            </a:r>
            <a:r>
              <a:rPr lang="de-DE" sz="900" dirty="0" err="1"/>
              <a:t>offers</a:t>
            </a:r>
            <a:r>
              <a:rPr lang="de-DE" sz="900" dirty="0"/>
              <a:t> flexible, high-performance </a:t>
            </a:r>
            <a:r>
              <a:rPr lang="de-DE" sz="900" dirty="0" err="1"/>
              <a:t>technologies</a:t>
            </a:r>
            <a:r>
              <a:rPr lang="de-DE" sz="900" dirty="0"/>
              <a:t> </a:t>
            </a:r>
            <a:r>
              <a:rPr lang="de-DE" sz="900" dirty="0" err="1"/>
              <a:t>for</a:t>
            </a:r>
            <a:r>
              <a:rPr lang="de-DE" sz="900" dirty="0"/>
              <a:t> </a:t>
            </a:r>
            <a:r>
              <a:rPr lang="de-DE" sz="900" dirty="0" err="1"/>
              <a:t>Meltblown</a:t>
            </a:r>
            <a:r>
              <a:rPr lang="de-DE" sz="900" dirty="0"/>
              <a:t>, </a:t>
            </a:r>
            <a:r>
              <a:rPr lang="de-DE" sz="900" dirty="0" err="1"/>
              <a:t>Spunbond</a:t>
            </a:r>
            <a:r>
              <a:rPr lang="de-DE" sz="900" dirty="0"/>
              <a:t> and </a:t>
            </a:r>
            <a:r>
              <a:rPr lang="de-DE" sz="900" dirty="0" err="1"/>
              <a:t>Airlaid</a:t>
            </a:r>
            <a:r>
              <a:rPr lang="de-DE" sz="900" dirty="0"/>
              <a:t>.</a:t>
            </a:r>
          </a:p>
          <a:p>
            <a:pPr lvl="7"/>
            <a:endParaRPr lang="de-DE" sz="900" dirty="0"/>
          </a:p>
          <a:p>
            <a:pPr lvl="7"/>
            <a:r>
              <a:rPr lang="en-US" sz="900" b="1" dirty="0">
                <a:solidFill>
                  <a:srgbClr val="FF0000"/>
                </a:solidFill>
                <a:hlinkClick r:id="rId2">
                  <a:extLst>
                    <a:ext uri="{A12FA001-AC4F-418D-AE19-62706E023703}">
                      <ahyp:hlinkClr xmlns:ahyp="http://schemas.microsoft.com/office/drawing/2018/hyperlinkcolor" val="tx"/>
                    </a:ext>
                  </a:extLst>
                </a:hlinkClick>
              </a:rPr>
              <a:t>&gt;&gt; more</a:t>
            </a:r>
            <a:endParaRPr lang="de-DE" sz="900" dirty="0"/>
          </a:p>
        </p:txBody>
      </p:sp>
      <p:pic>
        <p:nvPicPr>
          <p:cNvPr id="18" name="Grafik 17">
            <a:extLst>
              <a:ext uri="{FF2B5EF4-FFF2-40B4-BE49-F238E27FC236}">
                <a16:creationId xmlns:a16="http://schemas.microsoft.com/office/drawing/2014/main" id="{EAF0BAFF-EA56-42E6-B68B-EE461595E3D7}"/>
              </a:ext>
            </a:extLst>
          </p:cNvPr>
          <p:cNvPicPr>
            <a:picLocks noChangeAspect="1"/>
          </p:cNvPicPr>
          <p:nvPr/>
        </p:nvPicPr>
        <p:blipFill>
          <a:blip r:embed="rId3"/>
          <a:stretch>
            <a:fillRect/>
          </a:stretch>
        </p:blipFill>
        <p:spPr>
          <a:xfrm>
            <a:off x="5148064" y="1862901"/>
            <a:ext cx="3501574" cy="837333"/>
          </a:xfrm>
          <a:prstGeom prst="rect">
            <a:avLst/>
          </a:prstGeom>
        </p:spPr>
      </p:pic>
      <p:sp>
        <p:nvSpPr>
          <p:cNvPr id="9" name="Footer Placeholder 2">
            <a:extLst>
              <a:ext uri="{FF2B5EF4-FFF2-40B4-BE49-F238E27FC236}">
                <a16:creationId xmlns:a16="http://schemas.microsoft.com/office/drawing/2014/main" id="{74A472C7-1011-4433-8838-D605C928199C}"/>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4"/>
              </a:rPr>
              <a:t>&gt;&gt; Picture </a:t>
            </a:r>
            <a:r>
              <a:rPr lang="de-DE" dirty="0" err="1">
                <a:solidFill>
                  <a:srgbClr val="FF0000"/>
                </a:solidFill>
                <a:hlinkClick r:id="rId4"/>
              </a:rPr>
              <a:t>download</a:t>
            </a:r>
            <a:r>
              <a:rPr lang="de-DE" dirty="0">
                <a:solidFill>
                  <a:srgbClr val="FF0000"/>
                </a:solidFill>
                <a:hlinkClick r:id="rId4"/>
              </a:rPr>
              <a:t> Nonwoven</a:t>
            </a:r>
            <a:endParaRPr lang="de-DE" dirty="0">
              <a:solidFill>
                <a:srgbClr val="FF0000"/>
              </a:solidFill>
            </a:endParaRPr>
          </a:p>
        </p:txBody>
      </p:sp>
      <p:pic>
        <p:nvPicPr>
          <p:cNvPr id="2" name="Grafik 1">
            <a:extLst>
              <a:ext uri="{FF2B5EF4-FFF2-40B4-BE49-F238E27FC236}">
                <a16:creationId xmlns:a16="http://schemas.microsoft.com/office/drawing/2014/main" id="{A12166BA-A665-2D98-54AD-49D8E8A2AD8E}"/>
              </a:ext>
            </a:extLst>
          </p:cNvPr>
          <p:cNvPicPr>
            <a:picLocks noChangeAspect="1"/>
          </p:cNvPicPr>
          <p:nvPr/>
        </p:nvPicPr>
        <p:blipFill rotWithShape="1">
          <a:blip r:embed="rId5"/>
          <a:srcRect r="73328"/>
          <a:stretch/>
        </p:blipFill>
        <p:spPr>
          <a:xfrm>
            <a:off x="3237024" y="1862901"/>
            <a:ext cx="1478992" cy="837333"/>
          </a:xfrm>
          <a:prstGeom prst="rect">
            <a:avLst/>
          </a:prstGeom>
        </p:spPr>
      </p:pic>
      <p:sp>
        <p:nvSpPr>
          <p:cNvPr id="7" name="Textfeld 6">
            <a:extLst>
              <a:ext uri="{FF2B5EF4-FFF2-40B4-BE49-F238E27FC236}">
                <a16:creationId xmlns:a16="http://schemas.microsoft.com/office/drawing/2014/main" id="{EBE5A5FF-E4FD-A18F-B83A-FDCA65BB3602}"/>
              </a:ext>
            </a:extLst>
          </p:cNvPr>
          <p:cNvSpPr txBox="1"/>
          <p:nvPr/>
        </p:nvSpPr>
        <p:spPr>
          <a:xfrm>
            <a:off x="3240087" y="2948039"/>
            <a:ext cx="1082713" cy="246221"/>
          </a:xfrm>
          <a:prstGeom prst="rect">
            <a:avLst/>
          </a:prstGeom>
          <a:noFill/>
        </p:spPr>
        <p:txBody>
          <a:bodyPr wrap="square">
            <a:spAutoFit/>
          </a:bodyPr>
          <a:lstStyle/>
          <a:p>
            <a:pPr marL="0" lvl="7" algn="just"/>
            <a:r>
              <a:rPr lang="en-US" sz="1000" b="1" dirty="0">
                <a:solidFill>
                  <a:srgbClr val="FF0000"/>
                </a:solidFill>
                <a:hlinkClick r:id="rId2">
                  <a:extLst>
                    <a:ext uri="{A12FA001-AC4F-418D-AE19-62706E023703}">
                      <ahyp:hlinkClr xmlns:ahyp="http://schemas.microsoft.com/office/drawing/2018/hyperlinkcolor" val="tx"/>
                    </a:ext>
                  </a:extLst>
                </a:hlinkClick>
              </a:rPr>
              <a:t>&gt;&gt; more</a:t>
            </a:r>
            <a:endParaRPr lang="en-US" sz="1000" b="1" dirty="0">
              <a:solidFill>
                <a:srgbClr val="FF0000"/>
              </a:solidFill>
            </a:endParaRPr>
          </a:p>
        </p:txBody>
      </p:sp>
    </p:spTree>
    <p:extLst>
      <p:ext uri="{BB962C8B-B14F-4D97-AF65-F5344CB8AC3E}">
        <p14:creationId xmlns:p14="http://schemas.microsoft.com/office/powerpoint/2010/main" val="398461017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e647572839fdf889ac64365fe2f5f304d29a4"/>
  <p:tag name="FINNOVA_CATEGORY" val="None"/>
  <p:tag name="ISPRING_RESOURCE_PATHS_HASH_PRESENTER" val="6423e974572267c5b17a49b4e7f42e4146e6fe27"/>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1rtgxRmnmjw0FVuRZ_EH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gN8xxpZnfWpWSB8z_.Z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W6CUCeqCj3mlHaIn4z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2LEOxrnxPo5Jz93o_t8LQ"/>
</p:tagLst>
</file>

<file path=ppt/theme/theme1.xml><?xml version="1.0" encoding="utf-8"?>
<a:theme xmlns:a="http://schemas.openxmlformats.org/drawingml/2006/main" name="Template_Oerlikon_Seg_ManmadeFibers_PP2010_Sep2016_16_9_01_EXP">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76B3E2E1-2775-48F6-9A19-FB3FA214F7EF}"/>
    </a:ext>
  </a:extLst>
</a:theme>
</file>

<file path=ppt/theme/theme2.xml><?xml version="1.0" encoding="utf-8"?>
<a:theme xmlns:a="http://schemas.openxmlformats.org/drawingml/2006/main" name="Template_Oerlikon_Seg_ManmadeFibers_PP2010_Jun2016 - barmag">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D6B05E83-967C-4DE8-81F1-0D09BB49A9E4}"/>
    </a:ext>
  </a:extLst>
</a:theme>
</file>

<file path=ppt/theme/theme3.xml><?xml version="1.0" encoding="utf-8"?>
<a:theme xmlns:a="http://schemas.openxmlformats.org/drawingml/2006/main" name="Template_Oerlikon_Seg_ManmadeFibers_PP2010_Jun2016 - neumag">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3BDD9A7F-9BDE-4BFE-BDED-3C4A1C406D8B}"/>
    </a:ext>
  </a:extLst>
</a:theme>
</file>

<file path=ppt/theme/theme4.xml><?xml version="1.0" encoding="utf-8"?>
<a:theme xmlns:a="http://schemas.openxmlformats.org/drawingml/2006/main" name="Template_Oerlikon_Seg_ManmadeFibers_PP2010_Jun2016 - nonwoven">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C8EE910F-1D4B-4CCE-B036-738530A58792}"/>
    </a:ext>
  </a:extLst>
</a:theme>
</file>

<file path=ppt/theme/theme5.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ppt/theme/theme6.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OMF_16_9</Template>
  <TotalTime>271</TotalTime>
  <Words>2139</Words>
  <Application>Microsoft Office PowerPoint</Application>
  <PresentationFormat>画面に合わせる (16:9)</PresentationFormat>
  <Paragraphs>358</Paragraphs>
  <Slides>13</Slides>
  <Notes>9</Notes>
  <HiddenSlides>0</HiddenSlides>
  <MMClips>0</MMClips>
  <ScaleCrop>false</ScaleCrop>
  <HeadingPairs>
    <vt:vector size="8" baseType="variant">
      <vt:variant>
        <vt:lpstr>使用されているフォント</vt:lpstr>
      </vt:variant>
      <vt:variant>
        <vt:i4>3</vt:i4>
      </vt:variant>
      <vt:variant>
        <vt:lpstr>テーマ</vt:lpstr>
      </vt:variant>
      <vt:variant>
        <vt:i4>4</vt:i4>
      </vt:variant>
      <vt:variant>
        <vt:lpstr>埋め込まれた OLE サーバー</vt:lpstr>
      </vt:variant>
      <vt:variant>
        <vt:i4>1</vt:i4>
      </vt:variant>
      <vt:variant>
        <vt:lpstr>スライド タイトル</vt:lpstr>
      </vt:variant>
      <vt:variant>
        <vt:i4>13</vt:i4>
      </vt:variant>
    </vt:vector>
  </HeadingPairs>
  <TitlesOfParts>
    <vt:vector size="21" baseType="lpstr">
      <vt:lpstr>Helvetica Neue LT</vt:lpstr>
      <vt:lpstr>Arial</vt:lpstr>
      <vt:lpstr>Wingdings</vt:lpstr>
      <vt:lpstr>Template_Oerlikon_Seg_ManmadeFibers_PP2010_Sep2016_16_9_01_EXP</vt:lpstr>
      <vt:lpstr>Template_Oerlikon_Seg_ManmadeFibers_PP2010_Jun2016 - barmag</vt:lpstr>
      <vt:lpstr>Template_Oerlikon_Seg_ManmadeFibers_PP2010_Jun2016 - neumag</vt:lpstr>
      <vt:lpstr>Template_Oerlikon_Seg_ManmadeFibers_PP2010_Jun2016 - nonwoven</vt:lpstr>
      <vt:lpstr>think-cell Slide</vt:lpstr>
      <vt:lpstr>From Melt to Yarn, Fibers and Nonwovens Clean Technology. Smart Factory. </vt:lpstr>
      <vt:lpstr>Our Products: From Melt to …</vt:lpstr>
      <vt:lpstr>CP Continuous Polycondensation Plant Solutions</vt:lpstr>
      <vt:lpstr>Filament Yarn (POY/FDY)</vt:lpstr>
      <vt:lpstr>Textured Yarn (DTY)</vt:lpstr>
      <vt:lpstr>Industrial Yarn (IDY) </vt:lpstr>
      <vt:lpstr>Carpet Yarn (BCF)</vt:lpstr>
      <vt:lpstr>Staple Fiber</vt:lpstr>
      <vt:lpstr>Nonwoven</vt:lpstr>
      <vt:lpstr>Flow Control</vt:lpstr>
      <vt:lpstr>Automation Solutions </vt:lpstr>
      <vt:lpstr>Digital Solutions</vt:lpstr>
      <vt:lpstr>Thank you 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for Segment Manmade Fibers</dc:title>
  <dc:creator>Wallace, Alexandra (Oerlikon Polymer Processing Solutions)</dc:creator>
  <cp:lastModifiedBy>Asahi Trading</cp:lastModifiedBy>
  <cp:revision>82</cp:revision>
  <cp:lastPrinted>2024-06-13T05:41:01Z</cp:lastPrinted>
  <dcterms:created xsi:type="dcterms:W3CDTF">2021-11-21T23:46:57Z</dcterms:created>
  <dcterms:modified xsi:type="dcterms:W3CDTF">2024-08-16T05:12:40Z</dcterms:modified>
</cp:coreProperties>
</file>